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6"/>
  </p:notesMasterIdLst>
  <p:sldIdLst>
    <p:sldId id="437" r:id="rId2"/>
    <p:sldId id="410" r:id="rId3"/>
    <p:sldId id="411" r:id="rId4"/>
    <p:sldId id="413" r:id="rId5"/>
    <p:sldId id="415" r:id="rId6"/>
    <p:sldId id="412" r:id="rId7"/>
    <p:sldId id="416" r:id="rId8"/>
    <p:sldId id="417" r:id="rId9"/>
    <p:sldId id="418" r:id="rId10"/>
    <p:sldId id="419" r:id="rId11"/>
    <p:sldId id="424" r:id="rId12"/>
    <p:sldId id="425" r:id="rId13"/>
    <p:sldId id="426" r:id="rId14"/>
    <p:sldId id="427" r:id="rId15"/>
    <p:sldId id="428" r:id="rId16"/>
    <p:sldId id="429" r:id="rId17"/>
    <p:sldId id="430" r:id="rId18"/>
    <p:sldId id="431" r:id="rId19"/>
    <p:sldId id="434" r:id="rId20"/>
    <p:sldId id="306" r:id="rId21"/>
    <p:sldId id="435" r:id="rId22"/>
    <p:sldId id="310" r:id="rId23"/>
    <p:sldId id="311" r:id="rId24"/>
    <p:sldId id="312" r:id="rId25"/>
    <p:sldId id="317" r:id="rId26"/>
    <p:sldId id="318" r:id="rId27"/>
    <p:sldId id="319" r:id="rId28"/>
    <p:sldId id="320" r:id="rId29"/>
    <p:sldId id="316" r:id="rId30"/>
    <p:sldId id="325" r:id="rId31"/>
    <p:sldId id="322" r:id="rId32"/>
    <p:sldId id="323" r:id="rId33"/>
    <p:sldId id="330" r:id="rId34"/>
    <p:sldId id="331" r:id="rId35"/>
    <p:sldId id="328" r:id="rId36"/>
    <p:sldId id="333" r:id="rId37"/>
    <p:sldId id="339" r:id="rId38"/>
    <p:sldId id="340" r:id="rId39"/>
    <p:sldId id="342" r:id="rId40"/>
    <p:sldId id="343" r:id="rId41"/>
    <p:sldId id="338" r:id="rId42"/>
    <p:sldId id="351" r:id="rId43"/>
    <p:sldId id="346" r:id="rId44"/>
    <p:sldId id="357" r:id="rId45"/>
    <p:sldId id="358" r:id="rId46"/>
    <p:sldId id="359" r:id="rId47"/>
    <p:sldId id="360" r:id="rId48"/>
    <p:sldId id="365" r:id="rId49"/>
    <p:sldId id="376" r:id="rId50"/>
    <p:sldId id="380" r:id="rId51"/>
    <p:sldId id="381" r:id="rId52"/>
    <p:sldId id="384" r:id="rId53"/>
    <p:sldId id="387" r:id="rId54"/>
    <p:sldId id="386" r:id="rId55"/>
    <p:sldId id="388" r:id="rId56"/>
    <p:sldId id="390" r:id="rId57"/>
    <p:sldId id="391" r:id="rId58"/>
    <p:sldId id="395" r:id="rId59"/>
    <p:sldId id="396" r:id="rId60"/>
    <p:sldId id="399" r:id="rId61"/>
    <p:sldId id="398" r:id="rId62"/>
    <p:sldId id="401" r:id="rId63"/>
    <p:sldId id="403" r:id="rId64"/>
    <p:sldId id="402"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41402EF-72EA-4F86-9227-E1922CEE125F}">
          <p14:sldIdLst>
            <p14:sldId id="437"/>
            <p14:sldId id="410"/>
            <p14:sldId id="411"/>
            <p14:sldId id="413"/>
            <p14:sldId id="415"/>
            <p14:sldId id="412"/>
            <p14:sldId id="416"/>
            <p14:sldId id="417"/>
            <p14:sldId id="418"/>
            <p14:sldId id="419"/>
            <p14:sldId id="424"/>
            <p14:sldId id="425"/>
            <p14:sldId id="426"/>
            <p14:sldId id="427"/>
            <p14:sldId id="428"/>
            <p14:sldId id="429"/>
            <p14:sldId id="430"/>
            <p14:sldId id="431"/>
            <p14:sldId id="434"/>
          </p14:sldIdLst>
        </p14:section>
        <p14:section name="Definitions and history" id="{50620021-50DD-4550-94C9-A02DBA5222F5}">
          <p14:sldIdLst/>
        </p14:section>
        <p14:section name="Internet protocols" id="{67AEE477-5D57-4389-98F9-5BAD13F27A51}">
          <p14:sldIdLst>
            <p14:sldId id="306"/>
            <p14:sldId id="435"/>
            <p14:sldId id="310"/>
            <p14:sldId id="311"/>
            <p14:sldId id="312"/>
            <p14:sldId id="317"/>
            <p14:sldId id="318"/>
            <p14:sldId id="319"/>
            <p14:sldId id="320"/>
            <p14:sldId id="316"/>
            <p14:sldId id="325"/>
            <p14:sldId id="322"/>
          </p14:sldIdLst>
        </p14:section>
        <p14:section name="Client-Server MODEL" id="{8A45823D-DBC2-47CC-A283-3A17822A0095}">
          <p14:sldIdLst>
            <p14:sldId id="323"/>
            <p14:sldId id="330"/>
            <p14:sldId id="331"/>
            <p14:sldId id="328"/>
            <p14:sldId id="333"/>
            <p14:sldId id="339"/>
            <p14:sldId id="340"/>
            <p14:sldId id="342"/>
            <p14:sldId id="343"/>
            <p14:sldId id="338"/>
          </p14:sldIdLst>
        </p14:section>
        <p14:section name="Where is the Internet" id="{DBDF69C8-DE11-4965-9FE7-5F1354FA231C}">
          <p14:sldIdLst>
            <p14:sldId id="351"/>
            <p14:sldId id="346"/>
            <p14:sldId id="357"/>
            <p14:sldId id="358"/>
            <p14:sldId id="359"/>
            <p14:sldId id="360"/>
            <p14:sldId id="365"/>
          </p14:sldIdLst>
        </p14:section>
        <p14:section name="DOMAIN NAME SYSTEM" id="{AF5E0986-0422-48DE-919B-1F6C0D4C4C02}">
          <p14:sldIdLst>
            <p14:sldId id="376"/>
            <p14:sldId id="380"/>
            <p14:sldId id="381"/>
            <p14:sldId id="384"/>
            <p14:sldId id="387"/>
            <p14:sldId id="386"/>
            <p14:sldId id="388"/>
          </p14:sldIdLst>
        </p14:section>
        <p14:section name="Uniform Resource Locators (URL)" id="{50D6BD50-4189-4990-AB29-AA0D1A4D44C1}">
          <p14:sldIdLst>
            <p14:sldId id="390"/>
            <p14:sldId id="391"/>
          </p14:sldIdLst>
        </p14:section>
        <p14:section name="HTTP" id="{C321E4ED-1404-448E-83FE-50C8CA85A382}">
          <p14:sldIdLst>
            <p14:sldId id="395"/>
            <p14:sldId id="396"/>
            <p14:sldId id="399"/>
            <p14:sldId id="398"/>
            <p14:sldId id="401"/>
            <p14:sldId id="403"/>
          </p14:sldIdLst>
        </p14:section>
        <p14:section name="web Servers" id="{70BCDC33-9E04-4407-A91C-CFD04F9BE041}">
          <p14:sldIdLst>
            <p14:sldId id="402"/>
          </p14:sldIdLst>
        </p14:section>
        <p14:section name="What you've learned" id="{EC2AEC13-DF67-44FA-9B9F-610A765D0710}">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47" autoAdjust="0"/>
    <p:restoredTop sz="82044" autoAdjust="0"/>
  </p:normalViewPr>
  <p:slideViewPr>
    <p:cSldViewPr showGuides="1">
      <p:cViewPr>
        <p:scale>
          <a:sx n="94" d="100"/>
          <a:sy n="94" d="100"/>
        </p:scale>
        <p:origin x="1360" y="368"/>
      </p:cViewPr>
      <p:guideLst>
        <p:guide orient="horz" pos="2880"/>
        <p:guide orient="horz" pos="1440"/>
        <p:guide orient="horz"/>
        <p:guide pos="3840"/>
        <p:guide pos="1920"/>
      </p:guideLst>
    </p:cSldViewPr>
  </p:slideViewPr>
  <p:outlineViewPr>
    <p:cViewPr>
      <p:scale>
        <a:sx n="33" d="100"/>
        <a:sy n="33" d="100"/>
      </p:scale>
      <p:origin x="0" y="47826"/>
    </p:cViewPr>
  </p:outlineViewPr>
  <p:notesTextViewPr>
    <p:cViewPr>
      <p:scale>
        <a:sx n="100" d="100"/>
        <a:sy n="100" d="100"/>
      </p:scale>
      <p:origin x="0" y="0"/>
    </p:cViewPr>
  </p:notesTextViewPr>
  <p:sorterViewPr>
    <p:cViewPr>
      <p:scale>
        <a:sx n="80" d="100"/>
        <a:sy n="80" d="100"/>
      </p:scale>
      <p:origin x="0" y="325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1E0775F-1057-624A-9F52-5B1FAC2C7B8F}" type="datetimeFigureOut">
              <a:rPr lang="en-US" smtClean="0"/>
              <a:t>1/16/18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C2321FF4-5014-3A4A-B320-BEE5C3CD4A7E}" type="slidenum">
              <a:rPr lang="en-US" smtClean="0"/>
              <a:t>‹#›</a:t>
            </a:fld>
            <a:endParaRPr lang="en-US"/>
          </a:p>
        </p:txBody>
      </p:sp>
    </p:spTree>
    <p:extLst>
      <p:ext uri="{BB962C8B-B14F-4D97-AF65-F5344CB8AC3E}">
        <p14:creationId xmlns:p14="http://schemas.microsoft.com/office/powerpoint/2010/main" val="1643963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400">
                <a:solidFill>
                  <a:schemeClr val="tx1"/>
                </a:solidFill>
                <a:latin typeface="Tahoma" charset="0"/>
                <a:ea typeface="宋体" charset="-122"/>
              </a:defRPr>
            </a:lvl1pPr>
            <a:lvl2pPr marL="742950" indent="-285750" defTabSz="928688" eaLnBrk="0" hangingPunct="0">
              <a:defRPr sz="1400">
                <a:solidFill>
                  <a:schemeClr val="tx1"/>
                </a:solidFill>
                <a:latin typeface="Tahoma" charset="0"/>
                <a:ea typeface="宋体" charset="-122"/>
              </a:defRPr>
            </a:lvl2pPr>
            <a:lvl3pPr marL="1143000" indent="-228600" defTabSz="928688" eaLnBrk="0" hangingPunct="0">
              <a:defRPr sz="1400">
                <a:solidFill>
                  <a:schemeClr val="tx1"/>
                </a:solidFill>
                <a:latin typeface="Tahoma" charset="0"/>
                <a:ea typeface="宋体" charset="-122"/>
              </a:defRPr>
            </a:lvl3pPr>
            <a:lvl4pPr marL="1600200" indent="-228600" defTabSz="928688" eaLnBrk="0" hangingPunct="0">
              <a:defRPr sz="1400">
                <a:solidFill>
                  <a:schemeClr val="tx1"/>
                </a:solidFill>
                <a:latin typeface="Tahoma" charset="0"/>
                <a:ea typeface="宋体" charset="-122"/>
              </a:defRPr>
            </a:lvl4pPr>
            <a:lvl5pPr marL="2057400" indent="-228600" defTabSz="928688" eaLnBrk="0" hangingPunct="0">
              <a:defRPr sz="1400">
                <a:solidFill>
                  <a:schemeClr val="tx1"/>
                </a:solidFill>
                <a:latin typeface="Tahoma" charset="0"/>
                <a:ea typeface="宋体" charset="-122"/>
              </a:defRPr>
            </a:lvl5pPr>
            <a:lvl6pPr marL="2514600" indent="-228600" algn="ctr" defTabSz="928688" eaLnBrk="0" fontAlgn="base" hangingPunct="0">
              <a:spcBef>
                <a:spcPct val="0"/>
              </a:spcBef>
              <a:spcAft>
                <a:spcPct val="0"/>
              </a:spcAft>
              <a:defRPr sz="1400">
                <a:solidFill>
                  <a:schemeClr val="tx1"/>
                </a:solidFill>
                <a:latin typeface="Tahoma" charset="0"/>
                <a:ea typeface="宋体" charset="-122"/>
              </a:defRPr>
            </a:lvl6pPr>
            <a:lvl7pPr marL="2971800" indent="-228600" algn="ctr" defTabSz="928688" eaLnBrk="0" fontAlgn="base" hangingPunct="0">
              <a:spcBef>
                <a:spcPct val="0"/>
              </a:spcBef>
              <a:spcAft>
                <a:spcPct val="0"/>
              </a:spcAft>
              <a:defRPr sz="1400">
                <a:solidFill>
                  <a:schemeClr val="tx1"/>
                </a:solidFill>
                <a:latin typeface="Tahoma" charset="0"/>
                <a:ea typeface="宋体" charset="-122"/>
              </a:defRPr>
            </a:lvl7pPr>
            <a:lvl8pPr marL="3429000" indent="-228600" algn="ctr" defTabSz="928688" eaLnBrk="0" fontAlgn="base" hangingPunct="0">
              <a:spcBef>
                <a:spcPct val="0"/>
              </a:spcBef>
              <a:spcAft>
                <a:spcPct val="0"/>
              </a:spcAft>
              <a:defRPr sz="1400">
                <a:solidFill>
                  <a:schemeClr val="tx1"/>
                </a:solidFill>
                <a:latin typeface="Tahoma" charset="0"/>
                <a:ea typeface="宋体" charset="-122"/>
              </a:defRPr>
            </a:lvl8pPr>
            <a:lvl9pPr marL="3886200" indent="-228600" algn="ctr" defTabSz="928688" eaLnBrk="0" fontAlgn="base" hangingPunct="0">
              <a:spcBef>
                <a:spcPct val="0"/>
              </a:spcBef>
              <a:spcAft>
                <a:spcPct val="0"/>
              </a:spcAft>
              <a:defRPr sz="1400">
                <a:solidFill>
                  <a:schemeClr val="tx1"/>
                </a:solidFill>
                <a:latin typeface="Tahoma" charset="0"/>
                <a:ea typeface="宋体" charset="-122"/>
              </a:defRPr>
            </a:lvl9pPr>
          </a:lstStyle>
          <a:p>
            <a:pPr eaLnBrk="1" hangingPunct="1"/>
            <a:fld id="{0DB66AB3-7578-D941-9404-7507D9C061D8}" type="slidenum">
              <a:rPr lang="en-US" altLang="zh-CN" sz="1200"/>
              <a:pPr eaLnBrk="1" hangingPunct="1"/>
              <a:t>4</a:t>
            </a:fld>
            <a:endParaRPr lang="en-US" altLang="zh-CN"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charset="0"/>
                <a:ea typeface="宋体" charset="-122"/>
              </a:rPr>
              <a:t>These protocols are generally ‘well defined’, such as TCP/UDP over IP, IPX, NETBIOS.</a:t>
            </a:r>
          </a:p>
          <a:p>
            <a:pPr eaLnBrk="1" hangingPunct="1"/>
            <a:r>
              <a:rPr lang="en-US" altLang="en-US">
                <a:latin typeface="Times New Roman" charset="0"/>
                <a:ea typeface="宋体" charset="-122"/>
              </a:rPr>
              <a:t>In DS, much of the complexity is handled by the network layer, however we cannot assume everything is 100% reliable.</a:t>
            </a:r>
          </a:p>
          <a:p>
            <a:pPr eaLnBrk="1" hangingPunct="1"/>
            <a:r>
              <a:rPr lang="en-US" altLang="en-US">
                <a:latin typeface="Times New Roman" charset="0"/>
                <a:ea typeface="宋体" charset="-122"/>
              </a:rPr>
              <a:t>In DS, we operate at a higher level, but we must be mindful of the failures that can and will occur on Computer Networks.</a:t>
            </a:r>
          </a:p>
          <a:p>
            <a:pPr eaLnBrk="1" hangingPunct="1"/>
            <a:endParaRPr lang="en-US" altLang="en-US">
              <a:latin typeface="Times New Roman" charset="0"/>
              <a:ea typeface="宋体" charset="-122"/>
            </a:endParaRPr>
          </a:p>
          <a:p>
            <a:pPr eaLnBrk="1" hangingPunct="1"/>
            <a:endParaRPr lang="en-US" altLang="en-US">
              <a:latin typeface="Times New Roman" charset="0"/>
              <a:ea typeface="宋体" charset="-122"/>
            </a:endParaRPr>
          </a:p>
        </p:txBody>
      </p:sp>
    </p:spTree>
    <p:extLst>
      <p:ext uri="{BB962C8B-B14F-4D97-AF65-F5344CB8AC3E}">
        <p14:creationId xmlns:p14="http://schemas.microsoft.com/office/powerpoint/2010/main" val="180209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400">
                <a:solidFill>
                  <a:schemeClr val="tx1"/>
                </a:solidFill>
                <a:latin typeface="Tahoma" charset="0"/>
                <a:ea typeface="宋体" charset="-122"/>
              </a:defRPr>
            </a:lvl1pPr>
            <a:lvl2pPr marL="742950" indent="-285750" defTabSz="928688" eaLnBrk="0" hangingPunct="0">
              <a:defRPr sz="1400">
                <a:solidFill>
                  <a:schemeClr val="tx1"/>
                </a:solidFill>
                <a:latin typeface="Tahoma" charset="0"/>
                <a:ea typeface="宋体" charset="-122"/>
              </a:defRPr>
            </a:lvl2pPr>
            <a:lvl3pPr marL="1143000" indent="-228600" defTabSz="928688" eaLnBrk="0" hangingPunct="0">
              <a:defRPr sz="1400">
                <a:solidFill>
                  <a:schemeClr val="tx1"/>
                </a:solidFill>
                <a:latin typeface="Tahoma" charset="0"/>
                <a:ea typeface="宋体" charset="-122"/>
              </a:defRPr>
            </a:lvl3pPr>
            <a:lvl4pPr marL="1600200" indent="-228600" defTabSz="928688" eaLnBrk="0" hangingPunct="0">
              <a:defRPr sz="1400">
                <a:solidFill>
                  <a:schemeClr val="tx1"/>
                </a:solidFill>
                <a:latin typeface="Tahoma" charset="0"/>
                <a:ea typeface="宋体" charset="-122"/>
              </a:defRPr>
            </a:lvl4pPr>
            <a:lvl5pPr marL="2057400" indent="-228600" defTabSz="928688" eaLnBrk="0" hangingPunct="0">
              <a:defRPr sz="1400">
                <a:solidFill>
                  <a:schemeClr val="tx1"/>
                </a:solidFill>
                <a:latin typeface="Tahoma" charset="0"/>
                <a:ea typeface="宋体" charset="-122"/>
              </a:defRPr>
            </a:lvl5pPr>
            <a:lvl6pPr marL="2514600" indent="-228600" algn="ctr" defTabSz="928688" eaLnBrk="0" fontAlgn="base" hangingPunct="0">
              <a:spcBef>
                <a:spcPct val="0"/>
              </a:spcBef>
              <a:spcAft>
                <a:spcPct val="0"/>
              </a:spcAft>
              <a:defRPr sz="1400">
                <a:solidFill>
                  <a:schemeClr val="tx1"/>
                </a:solidFill>
                <a:latin typeface="Tahoma" charset="0"/>
                <a:ea typeface="宋体" charset="-122"/>
              </a:defRPr>
            </a:lvl6pPr>
            <a:lvl7pPr marL="2971800" indent="-228600" algn="ctr" defTabSz="928688" eaLnBrk="0" fontAlgn="base" hangingPunct="0">
              <a:spcBef>
                <a:spcPct val="0"/>
              </a:spcBef>
              <a:spcAft>
                <a:spcPct val="0"/>
              </a:spcAft>
              <a:defRPr sz="1400">
                <a:solidFill>
                  <a:schemeClr val="tx1"/>
                </a:solidFill>
                <a:latin typeface="Tahoma" charset="0"/>
                <a:ea typeface="宋体" charset="-122"/>
              </a:defRPr>
            </a:lvl7pPr>
            <a:lvl8pPr marL="3429000" indent="-228600" algn="ctr" defTabSz="928688" eaLnBrk="0" fontAlgn="base" hangingPunct="0">
              <a:spcBef>
                <a:spcPct val="0"/>
              </a:spcBef>
              <a:spcAft>
                <a:spcPct val="0"/>
              </a:spcAft>
              <a:defRPr sz="1400">
                <a:solidFill>
                  <a:schemeClr val="tx1"/>
                </a:solidFill>
                <a:latin typeface="Tahoma" charset="0"/>
                <a:ea typeface="宋体" charset="-122"/>
              </a:defRPr>
            </a:lvl8pPr>
            <a:lvl9pPr marL="3886200" indent="-228600" algn="ctr" defTabSz="928688" eaLnBrk="0" fontAlgn="base" hangingPunct="0">
              <a:spcBef>
                <a:spcPct val="0"/>
              </a:spcBef>
              <a:spcAft>
                <a:spcPct val="0"/>
              </a:spcAft>
              <a:defRPr sz="1400">
                <a:solidFill>
                  <a:schemeClr val="tx1"/>
                </a:solidFill>
                <a:latin typeface="Tahoma" charset="0"/>
                <a:ea typeface="宋体" charset="-122"/>
              </a:defRPr>
            </a:lvl9pPr>
          </a:lstStyle>
          <a:p>
            <a:pPr eaLnBrk="1" hangingPunct="1"/>
            <a:fld id="{29E5A275-7A40-3648-9C5E-D411AFB90D99}" type="slidenum">
              <a:rPr lang="en-US" altLang="zh-CN" sz="1200"/>
              <a:pPr eaLnBrk="1" hangingPunct="1"/>
              <a:t>5</a:t>
            </a:fld>
            <a:endParaRPr lang="en-US" altLang="zh-CN"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charset="0"/>
                <a:ea typeface="宋体" charset="-122"/>
              </a:rPr>
              <a:t>There are many practical reasons to </a:t>
            </a:r>
            <a:r>
              <a:rPr lang="en-US" altLang="en-US" dirty="0" err="1">
                <a:latin typeface="Times New Roman" charset="0"/>
                <a:ea typeface="宋体" charset="-122"/>
              </a:rPr>
              <a:t>utilise</a:t>
            </a:r>
            <a:r>
              <a:rPr lang="en-US" altLang="en-US" dirty="0">
                <a:latin typeface="Times New Roman" charset="0"/>
                <a:ea typeface="宋体" charset="-122"/>
              </a:rPr>
              <a:t> DS:</a:t>
            </a:r>
          </a:p>
          <a:p>
            <a:pPr eaLnBrk="1" hangingPunct="1"/>
            <a:r>
              <a:rPr lang="en-US" altLang="en-US" dirty="0">
                <a:latin typeface="Times New Roman" charset="0"/>
                <a:ea typeface="宋体" charset="-122"/>
              </a:rPr>
              <a:t>Functional Separation: Beneficial to separate collection from processing</a:t>
            </a:r>
          </a:p>
          <a:p>
            <a:pPr eaLnBrk="1" hangingPunct="1"/>
            <a:r>
              <a:rPr lang="en-US" altLang="en-US" dirty="0">
                <a:latin typeface="Times New Roman" charset="0"/>
                <a:ea typeface="宋体" charset="-122"/>
              </a:rPr>
              <a:t>Inherent </a:t>
            </a:r>
            <a:r>
              <a:rPr lang="en-US" altLang="en-US" dirty="0" err="1">
                <a:latin typeface="Times New Roman" charset="0"/>
                <a:ea typeface="宋体" charset="-122"/>
              </a:rPr>
              <a:t>dist</a:t>
            </a:r>
            <a:r>
              <a:rPr lang="en-US" altLang="en-US" dirty="0">
                <a:latin typeface="Times New Roman" charset="0"/>
                <a:ea typeface="宋体" charset="-122"/>
              </a:rPr>
              <a:t>: The process/activity is naturally distributed</a:t>
            </a:r>
          </a:p>
          <a:p>
            <a:pPr eaLnBrk="1" hangingPunct="1"/>
            <a:r>
              <a:rPr lang="en-US" altLang="en-US" dirty="0">
                <a:latin typeface="Times New Roman" charset="0"/>
                <a:ea typeface="宋体" charset="-122"/>
              </a:rPr>
              <a:t>Power/ load: We are forced to use DS as one system cannot handle!</a:t>
            </a:r>
          </a:p>
          <a:p>
            <a:pPr eaLnBrk="1" hangingPunct="1"/>
            <a:r>
              <a:rPr lang="en-US" altLang="en-US" dirty="0">
                <a:latin typeface="Times New Roman" charset="0"/>
                <a:ea typeface="宋体" charset="-122"/>
              </a:rPr>
              <a:t>Reliability: Government reg. may force us to retain data for 10 years</a:t>
            </a:r>
          </a:p>
          <a:p>
            <a:pPr eaLnBrk="1" hangingPunct="1"/>
            <a:r>
              <a:rPr lang="en-US" altLang="en-US" dirty="0">
                <a:latin typeface="Times New Roman" charset="0"/>
                <a:ea typeface="宋体" charset="-122"/>
              </a:rPr>
              <a:t>Economies: Share resources, statistical multiplexing</a:t>
            </a:r>
          </a:p>
        </p:txBody>
      </p:sp>
    </p:spTree>
    <p:extLst>
      <p:ext uri="{BB962C8B-B14F-4D97-AF65-F5344CB8AC3E}">
        <p14:creationId xmlns:p14="http://schemas.microsoft.com/office/powerpoint/2010/main" val="20565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latin typeface="Times New Roman" charset="0"/>
                <a:ea typeface="宋体" charset="-122"/>
              </a:rPr>
              <a:t>Consequences are problems that need solving when we choose DS:</a:t>
            </a:r>
          </a:p>
          <a:p>
            <a:pPr eaLnBrk="1" hangingPunct="1"/>
            <a:r>
              <a:rPr lang="en-US" altLang="en-US" dirty="0" smtClean="0">
                <a:latin typeface="Times New Roman" charset="0"/>
                <a:ea typeface="宋体" charset="-122"/>
              </a:rPr>
              <a:t>Concurrency: Tasks happen independently, but periodically </a:t>
            </a:r>
            <a:r>
              <a:rPr lang="en-US" altLang="en-US" dirty="0" err="1" smtClean="0">
                <a:latin typeface="Times New Roman" charset="0"/>
                <a:ea typeface="宋体" charset="-122"/>
              </a:rPr>
              <a:t>convenve</a:t>
            </a:r>
            <a:r>
              <a:rPr lang="en-US" altLang="en-US" dirty="0" smtClean="0">
                <a:latin typeface="Times New Roman" charset="0"/>
                <a:ea typeface="宋体" charset="-122"/>
              </a:rPr>
              <a:t> to exchange status update or other information. We need to deal with it.</a:t>
            </a:r>
          </a:p>
          <a:p>
            <a:pPr eaLnBrk="1" hangingPunct="1"/>
            <a:r>
              <a:rPr lang="en-US" altLang="en-US" dirty="0" smtClean="0">
                <a:latin typeface="Times New Roman" charset="0"/>
                <a:ea typeface="宋体" charset="-122"/>
              </a:rPr>
              <a:t>Heterogeneity: Different hardware, different software, different protocols</a:t>
            </a:r>
          </a:p>
          <a:p>
            <a:pPr eaLnBrk="1" hangingPunct="1"/>
            <a:r>
              <a:rPr lang="en-US" altLang="en-US" dirty="0" smtClean="0">
                <a:latin typeface="Times New Roman" charset="0"/>
                <a:ea typeface="宋体" charset="-122"/>
              </a:rPr>
              <a:t>No global clock: We cannot assume correctness of timing given.</a:t>
            </a:r>
          </a:p>
          <a:p>
            <a:pPr eaLnBrk="1" hangingPunct="1"/>
            <a:r>
              <a:rPr lang="en-US" altLang="en-US" dirty="0" smtClean="0">
                <a:latin typeface="Times New Roman" charset="0"/>
                <a:ea typeface="宋体" charset="-122"/>
              </a:rPr>
              <a:t>Ind. Failures: Many components working together (</a:t>
            </a:r>
            <a:r>
              <a:rPr lang="en-US" altLang="en-US" dirty="0" err="1" smtClean="0">
                <a:latin typeface="Times New Roman" charset="0"/>
                <a:ea typeface="宋体" charset="-122"/>
              </a:rPr>
              <a:t>ie</a:t>
            </a:r>
            <a:r>
              <a:rPr lang="en-US" altLang="en-US" dirty="0" smtClean="0">
                <a:latin typeface="Times New Roman" charset="0"/>
                <a:ea typeface="宋体" charset="-122"/>
              </a:rPr>
              <a:t> </a:t>
            </a:r>
            <a:r>
              <a:rPr lang="en-US" altLang="en-US" dirty="0" err="1" smtClean="0">
                <a:latin typeface="Times New Roman" charset="0"/>
                <a:ea typeface="宋体" charset="-122"/>
              </a:rPr>
              <a:t>goog</a:t>
            </a:r>
            <a:r>
              <a:rPr lang="en-US" altLang="en-US" dirty="0" smtClean="0">
                <a:latin typeface="Times New Roman" charset="0"/>
                <a:ea typeface="宋体" charset="-122"/>
              </a:rPr>
              <a:t>), any can fail</a:t>
            </a:r>
          </a:p>
          <a:p>
            <a:endParaRPr lang="en-US" dirty="0"/>
          </a:p>
        </p:txBody>
      </p:sp>
      <p:sp>
        <p:nvSpPr>
          <p:cNvPr id="4" name="Slide Number Placeholder 3"/>
          <p:cNvSpPr>
            <a:spLocks noGrp="1"/>
          </p:cNvSpPr>
          <p:nvPr>
            <p:ph type="sldNum" sz="quarter" idx="10"/>
          </p:nvPr>
        </p:nvSpPr>
        <p:spPr/>
        <p:txBody>
          <a:bodyPr/>
          <a:lstStyle/>
          <a:p>
            <a:fld id="{C2321FF4-5014-3A4A-B320-BEE5C3CD4A7E}" type="slidenum">
              <a:rPr lang="en-US" smtClean="0"/>
              <a:t>6</a:t>
            </a:fld>
            <a:endParaRPr lang="en-US"/>
          </a:p>
        </p:txBody>
      </p:sp>
    </p:spTree>
    <p:extLst>
      <p:ext uri="{BB962C8B-B14F-4D97-AF65-F5344CB8AC3E}">
        <p14:creationId xmlns:p14="http://schemas.microsoft.com/office/powerpoint/2010/main" val="95722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400">
                <a:solidFill>
                  <a:schemeClr val="tx1"/>
                </a:solidFill>
                <a:latin typeface="Tahoma" charset="0"/>
                <a:ea typeface="宋体" charset="-122"/>
              </a:defRPr>
            </a:lvl1pPr>
            <a:lvl2pPr marL="742950" indent="-285750" defTabSz="928688" eaLnBrk="0" hangingPunct="0">
              <a:defRPr sz="1400">
                <a:solidFill>
                  <a:schemeClr val="tx1"/>
                </a:solidFill>
                <a:latin typeface="Tahoma" charset="0"/>
                <a:ea typeface="宋体" charset="-122"/>
              </a:defRPr>
            </a:lvl2pPr>
            <a:lvl3pPr marL="1143000" indent="-228600" defTabSz="928688" eaLnBrk="0" hangingPunct="0">
              <a:defRPr sz="1400">
                <a:solidFill>
                  <a:schemeClr val="tx1"/>
                </a:solidFill>
                <a:latin typeface="Tahoma" charset="0"/>
                <a:ea typeface="宋体" charset="-122"/>
              </a:defRPr>
            </a:lvl3pPr>
            <a:lvl4pPr marL="1600200" indent="-228600" defTabSz="928688" eaLnBrk="0" hangingPunct="0">
              <a:defRPr sz="1400">
                <a:solidFill>
                  <a:schemeClr val="tx1"/>
                </a:solidFill>
                <a:latin typeface="Tahoma" charset="0"/>
                <a:ea typeface="宋体" charset="-122"/>
              </a:defRPr>
            </a:lvl4pPr>
            <a:lvl5pPr marL="2057400" indent="-228600" defTabSz="928688" eaLnBrk="0" hangingPunct="0">
              <a:defRPr sz="1400">
                <a:solidFill>
                  <a:schemeClr val="tx1"/>
                </a:solidFill>
                <a:latin typeface="Tahoma" charset="0"/>
                <a:ea typeface="宋体" charset="-122"/>
              </a:defRPr>
            </a:lvl5pPr>
            <a:lvl6pPr marL="2514600" indent="-228600" algn="ctr" defTabSz="928688" eaLnBrk="0" fontAlgn="base" hangingPunct="0">
              <a:spcBef>
                <a:spcPct val="0"/>
              </a:spcBef>
              <a:spcAft>
                <a:spcPct val="0"/>
              </a:spcAft>
              <a:defRPr sz="1400">
                <a:solidFill>
                  <a:schemeClr val="tx1"/>
                </a:solidFill>
                <a:latin typeface="Tahoma" charset="0"/>
                <a:ea typeface="宋体" charset="-122"/>
              </a:defRPr>
            </a:lvl6pPr>
            <a:lvl7pPr marL="2971800" indent="-228600" algn="ctr" defTabSz="928688" eaLnBrk="0" fontAlgn="base" hangingPunct="0">
              <a:spcBef>
                <a:spcPct val="0"/>
              </a:spcBef>
              <a:spcAft>
                <a:spcPct val="0"/>
              </a:spcAft>
              <a:defRPr sz="1400">
                <a:solidFill>
                  <a:schemeClr val="tx1"/>
                </a:solidFill>
                <a:latin typeface="Tahoma" charset="0"/>
                <a:ea typeface="宋体" charset="-122"/>
              </a:defRPr>
            </a:lvl7pPr>
            <a:lvl8pPr marL="3429000" indent="-228600" algn="ctr" defTabSz="928688" eaLnBrk="0" fontAlgn="base" hangingPunct="0">
              <a:spcBef>
                <a:spcPct val="0"/>
              </a:spcBef>
              <a:spcAft>
                <a:spcPct val="0"/>
              </a:spcAft>
              <a:defRPr sz="1400">
                <a:solidFill>
                  <a:schemeClr val="tx1"/>
                </a:solidFill>
                <a:latin typeface="Tahoma" charset="0"/>
                <a:ea typeface="宋体" charset="-122"/>
              </a:defRPr>
            </a:lvl8pPr>
            <a:lvl9pPr marL="3886200" indent="-228600" algn="ctr" defTabSz="928688" eaLnBrk="0" fontAlgn="base" hangingPunct="0">
              <a:spcBef>
                <a:spcPct val="0"/>
              </a:spcBef>
              <a:spcAft>
                <a:spcPct val="0"/>
              </a:spcAft>
              <a:defRPr sz="1400">
                <a:solidFill>
                  <a:schemeClr val="tx1"/>
                </a:solidFill>
                <a:latin typeface="Tahoma" charset="0"/>
                <a:ea typeface="宋体" charset="-122"/>
              </a:defRPr>
            </a:lvl9pPr>
          </a:lstStyle>
          <a:p>
            <a:pPr eaLnBrk="1" hangingPunct="1"/>
            <a:fld id="{D1B467E7-3BCB-404F-A333-7A7D07518426}" type="slidenum">
              <a:rPr lang="en-US" altLang="zh-CN" sz="1200"/>
              <a:pPr eaLnBrk="1" hangingPunct="1"/>
              <a:t>7</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charset="0"/>
                <a:ea typeface="宋体" charset="-122"/>
              </a:rPr>
              <a:t>Most of you should have used all of these DS.</a:t>
            </a:r>
          </a:p>
        </p:txBody>
      </p:sp>
    </p:spTree>
    <p:extLst>
      <p:ext uri="{BB962C8B-B14F-4D97-AF65-F5344CB8AC3E}">
        <p14:creationId xmlns:p14="http://schemas.microsoft.com/office/powerpoint/2010/main" val="127084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400">
                <a:solidFill>
                  <a:schemeClr val="tx1"/>
                </a:solidFill>
                <a:latin typeface="Tahoma" charset="0"/>
                <a:ea typeface="宋体" charset="-122"/>
              </a:defRPr>
            </a:lvl1pPr>
            <a:lvl2pPr marL="742950" indent="-285750" defTabSz="928688" eaLnBrk="0" hangingPunct="0">
              <a:defRPr sz="1400">
                <a:solidFill>
                  <a:schemeClr val="tx1"/>
                </a:solidFill>
                <a:latin typeface="Tahoma" charset="0"/>
                <a:ea typeface="宋体" charset="-122"/>
              </a:defRPr>
            </a:lvl2pPr>
            <a:lvl3pPr marL="1143000" indent="-228600" defTabSz="928688" eaLnBrk="0" hangingPunct="0">
              <a:defRPr sz="1400">
                <a:solidFill>
                  <a:schemeClr val="tx1"/>
                </a:solidFill>
                <a:latin typeface="Tahoma" charset="0"/>
                <a:ea typeface="宋体" charset="-122"/>
              </a:defRPr>
            </a:lvl3pPr>
            <a:lvl4pPr marL="1600200" indent="-228600" defTabSz="928688" eaLnBrk="0" hangingPunct="0">
              <a:defRPr sz="1400">
                <a:solidFill>
                  <a:schemeClr val="tx1"/>
                </a:solidFill>
                <a:latin typeface="Tahoma" charset="0"/>
                <a:ea typeface="宋体" charset="-122"/>
              </a:defRPr>
            </a:lvl4pPr>
            <a:lvl5pPr marL="2057400" indent="-228600" defTabSz="928688" eaLnBrk="0" hangingPunct="0">
              <a:defRPr sz="1400">
                <a:solidFill>
                  <a:schemeClr val="tx1"/>
                </a:solidFill>
                <a:latin typeface="Tahoma" charset="0"/>
                <a:ea typeface="宋体" charset="-122"/>
              </a:defRPr>
            </a:lvl5pPr>
            <a:lvl6pPr marL="2514600" indent="-228600" algn="ctr" defTabSz="928688" eaLnBrk="0" fontAlgn="base" hangingPunct="0">
              <a:spcBef>
                <a:spcPct val="0"/>
              </a:spcBef>
              <a:spcAft>
                <a:spcPct val="0"/>
              </a:spcAft>
              <a:defRPr sz="1400">
                <a:solidFill>
                  <a:schemeClr val="tx1"/>
                </a:solidFill>
                <a:latin typeface="Tahoma" charset="0"/>
                <a:ea typeface="宋体" charset="-122"/>
              </a:defRPr>
            </a:lvl6pPr>
            <a:lvl7pPr marL="2971800" indent="-228600" algn="ctr" defTabSz="928688" eaLnBrk="0" fontAlgn="base" hangingPunct="0">
              <a:spcBef>
                <a:spcPct val="0"/>
              </a:spcBef>
              <a:spcAft>
                <a:spcPct val="0"/>
              </a:spcAft>
              <a:defRPr sz="1400">
                <a:solidFill>
                  <a:schemeClr val="tx1"/>
                </a:solidFill>
                <a:latin typeface="Tahoma" charset="0"/>
                <a:ea typeface="宋体" charset="-122"/>
              </a:defRPr>
            </a:lvl7pPr>
            <a:lvl8pPr marL="3429000" indent="-228600" algn="ctr" defTabSz="928688" eaLnBrk="0" fontAlgn="base" hangingPunct="0">
              <a:spcBef>
                <a:spcPct val="0"/>
              </a:spcBef>
              <a:spcAft>
                <a:spcPct val="0"/>
              </a:spcAft>
              <a:defRPr sz="1400">
                <a:solidFill>
                  <a:schemeClr val="tx1"/>
                </a:solidFill>
                <a:latin typeface="Tahoma" charset="0"/>
                <a:ea typeface="宋体" charset="-122"/>
              </a:defRPr>
            </a:lvl8pPr>
            <a:lvl9pPr marL="3886200" indent="-228600" algn="ctr" defTabSz="928688" eaLnBrk="0" fontAlgn="base" hangingPunct="0">
              <a:spcBef>
                <a:spcPct val="0"/>
              </a:spcBef>
              <a:spcAft>
                <a:spcPct val="0"/>
              </a:spcAft>
              <a:defRPr sz="1400">
                <a:solidFill>
                  <a:schemeClr val="tx1"/>
                </a:solidFill>
                <a:latin typeface="Tahoma" charset="0"/>
                <a:ea typeface="宋体" charset="-122"/>
              </a:defRPr>
            </a:lvl9pPr>
          </a:lstStyle>
          <a:p>
            <a:pPr eaLnBrk="1" hangingPunct="1"/>
            <a:fld id="{9538B79A-8F60-E24F-A146-277665232AA5}" type="slidenum">
              <a:rPr lang="en-US" altLang="zh-CN" sz="1200"/>
              <a:pPr eaLnBrk="1" hangingPunct="1"/>
              <a:t>8</a:t>
            </a:fld>
            <a:endParaRPr lang="en-US" altLang="zh-CN" sz="1200"/>
          </a:p>
        </p:txBody>
      </p:sp>
      <p:sp>
        <p:nvSpPr>
          <p:cNvPr id="65539" name="Rectangle 2"/>
          <p:cNvSpPr>
            <a:spLocks noGrp="1" noRot="1" noChangeAspect="1" noChangeArrowheads="1" noTextEdit="1"/>
          </p:cNvSpPr>
          <p:nvPr>
            <p:ph type="sldImg"/>
          </p:nvPr>
        </p:nvSpPr>
        <p:spPr>
          <a:xfrm>
            <a:off x="1177925" y="696913"/>
            <a:ext cx="4641850" cy="3481387"/>
          </a:xfrm>
          <a:ln/>
        </p:spPr>
      </p:sp>
      <p:sp>
        <p:nvSpPr>
          <p:cNvPr id="65540" name="Rectangle 3"/>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charset="0"/>
                <a:ea typeface="宋体" charset="-122"/>
              </a:rPr>
              <a:t>Programs run on computers, and they interact via message passing</a:t>
            </a:r>
          </a:p>
          <a:p>
            <a:pPr eaLnBrk="1" hangingPunct="1"/>
            <a:r>
              <a:rPr lang="en-US" altLang="en-US">
                <a:latin typeface="Times New Roman" charset="0"/>
                <a:ea typeface="宋体" charset="-122"/>
              </a:rPr>
              <a:t>The internet is a very large DS, consisting of many participants. </a:t>
            </a:r>
          </a:p>
          <a:p>
            <a:pPr eaLnBrk="1" hangingPunct="1"/>
            <a:r>
              <a:rPr lang="en-US" altLang="en-US">
                <a:latin typeface="Times New Roman" charset="0"/>
                <a:ea typeface="宋体" charset="-122"/>
              </a:rPr>
              <a:t>Governments, and large telcos operate the backbones that carry the bulk of the traffic</a:t>
            </a:r>
          </a:p>
          <a:p>
            <a:pPr eaLnBrk="1" hangingPunct="1"/>
            <a:r>
              <a:rPr lang="en-US" altLang="en-US">
                <a:latin typeface="Times New Roman" charset="0"/>
                <a:ea typeface="宋体" charset="-122"/>
              </a:rPr>
              <a:t>ISP’s provide connectivity between the backbones and smaller networks</a:t>
            </a:r>
          </a:p>
          <a:p>
            <a:pPr eaLnBrk="1" hangingPunct="1"/>
            <a:r>
              <a:rPr lang="en-US" altLang="en-US">
                <a:latin typeface="Times New Roman" charset="0"/>
                <a:ea typeface="宋体" charset="-122"/>
              </a:rPr>
              <a:t>Many services run, email, www, ftp, video/audio streaming etc.</a:t>
            </a:r>
          </a:p>
        </p:txBody>
      </p:sp>
    </p:spTree>
    <p:extLst>
      <p:ext uri="{BB962C8B-B14F-4D97-AF65-F5344CB8AC3E}">
        <p14:creationId xmlns:p14="http://schemas.microsoft.com/office/powerpoint/2010/main" val="54401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400">
                <a:solidFill>
                  <a:schemeClr val="tx1"/>
                </a:solidFill>
                <a:latin typeface="Tahoma" charset="0"/>
                <a:ea typeface="宋体" charset="-122"/>
              </a:defRPr>
            </a:lvl1pPr>
            <a:lvl2pPr marL="742950" indent="-285750" defTabSz="928688" eaLnBrk="0" hangingPunct="0">
              <a:defRPr sz="1400">
                <a:solidFill>
                  <a:schemeClr val="tx1"/>
                </a:solidFill>
                <a:latin typeface="Tahoma" charset="0"/>
                <a:ea typeface="宋体" charset="-122"/>
              </a:defRPr>
            </a:lvl2pPr>
            <a:lvl3pPr marL="1143000" indent="-228600" defTabSz="928688" eaLnBrk="0" hangingPunct="0">
              <a:defRPr sz="1400">
                <a:solidFill>
                  <a:schemeClr val="tx1"/>
                </a:solidFill>
                <a:latin typeface="Tahoma" charset="0"/>
                <a:ea typeface="宋体" charset="-122"/>
              </a:defRPr>
            </a:lvl3pPr>
            <a:lvl4pPr marL="1600200" indent="-228600" defTabSz="928688" eaLnBrk="0" hangingPunct="0">
              <a:defRPr sz="1400">
                <a:solidFill>
                  <a:schemeClr val="tx1"/>
                </a:solidFill>
                <a:latin typeface="Tahoma" charset="0"/>
                <a:ea typeface="宋体" charset="-122"/>
              </a:defRPr>
            </a:lvl4pPr>
            <a:lvl5pPr marL="2057400" indent="-228600" defTabSz="928688" eaLnBrk="0" hangingPunct="0">
              <a:defRPr sz="1400">
                <a:solidFill>
                  <a:schemeClr val="tx1"/>
                </a:solidFill>
                <a:latin typeface="Tahoma" charset="0"/>
                <a:ea typeface="宋体" charset="-122"/>
              </a:defRPr>
            </a:lvl5pPr>
            <a:lvl6pPr marL="2514600" indent="-228600" algn="ctr" defTabSz="928688" eaLnBrk="0" fontAlgn="base" hangingPunct="0">
              <a:spcBef>
                <a:spcPct val="0"/>
              </a:spcBef>
              <a:spcAft>
                <a:spcPct val="0"/>
              </a:spcAft>
              <a:defRPr sz="1400">
                <a:solidFill>
                  <a:schemeClr val="tx1"/>
                </a:solidFill>
                <a:latin typeface="Tahoma" charset="0"/>
                <a:ea typeface="宋体" charset="-122"/>
              </a:defRPr>
            </a:lvl6pPr>
            <a:lvl7pPr marL="2971800" indent="-228600" algn="ctr" defTabSz="928688" eaLnBrk="0" fontAlgn="base" hangingPunct="0">
              <a:spcBef>
                <a:spcPct val="0"/>
              </a:spcBef>
              <a:spcAft>
                <a:spcPct val="0"/>
              </a:spcAft>
              <a:defRPr sz="1400">
                <a:solidFill>
                  <a:schemeClr val="tx1"/>
                </a:solidFill>
                <a:latin typeface="Tahoma" charset="0"/>
                <a:ea typeface="宋体" charset="-122"/>
              </a:defRPr>
            </a:lvl7pPr>
            <a:lvl8pPr marL="3429000" indent="-228600" algn="ctr" defTabSz="928688" eaLnBrk="0" fontAlgn="base" hangingPunct="0">
              <a:spcBef>
                <a:spcPct val="0"/>
              </a:spcBef>
              <a:spcAft>
                <a:spcPct val="0"/>
              </a:spcAft>
              <a:defRPr sz="1400">
                <a:solidFill>
                  <a:schemeClr val="tx1"/>
                </a:solidFill>
                <a:latin typeface="Tahoma" charset="0"/>
                <a:ea typeface="宋体" charset="-122"/>
              </a:defRPr>
            </a:lvl8pPr>
            <a:lvl9pPr marL="3886200" indent="-228600" algn="ctr" defTabSz="928688" eaLnBrk="0" fontAlgn="base" hangingPunct="0">
              <a:spcBef>
                <a:spcPct val="0"/>
              </a:spcBef>
              <a:spcAft>
                <a:spcPct val="0"/>
              </a:spcAft>
              <a:defRPr sz="1400">
                <a:solidFill>
                  <a:schemeClr val="tx1"/>
                </a:solidFill>
                <a:latin typeface="Tahoma" charset="0"/>
                <a:ea typeface="宋体" charset="-122"/>
              </a:defRPr>
            </a:lvl9pPr>
          </a:lstStyle>
          <a:p>
            <a:pPr eaLnBrk="1" hangingPunct="1"/>
            <a:fld id="{5D72E0D6-F064-FF44-A4F4-E92B58E3BA24}" type="slidenum">
              <a:rPr lang="en-US" altLang="zh-CN" sz="1200"/>
              <a:pPr eaLnBrk="1" hangingPunct="1"/>
              <a:t>9</a:t>
            </a:fld>
            <a:endParaRPr lang="en-US" altLang="zh-CN" sz="1200"/>
          </a:p>
        </p:txBody>
      </p:sp>
      <p:sp>
        <p:nvSpPr>
          <p:cNvPr id="66563" name="Rectangle 2"/>
          <p:cNvSpPr>
            <a:spLocks noGrp="1" noRot="1" noChangeAspect="1" noChangeArrowheads="1" noTextEdit="1"/>
          </p:cNvSpPr>
          <p:nvPr>
            <p:ph type="sldImg"/>
          </p:nvPr>
        </p:nvSpPr>
        <p:spPr>
          <a:xfrm>
            <a:off x="1177925" y="696913"/>
            <a:ext cx="4641850" cy="3481387"/>
          </a:xfrm>
          <a:ln/>
        </p:spPr>
      </p:sp>
      <p:sp>
        <p:nvSpPr>
          <p:cNvPr id="66564" name="Rectangle 3"/>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charset="0"/>
                <a:ea typeface="宋体" charset="-122"/>
              </a:rPr>
              <a:t>Intranet is a seperately administered DS, that has a boundary between intra and internet.</a:t>
            </a:r>
          </a:p>
          <a:p>
            <a:pPr eaLnBrk="1" hangingPunct="1"/>
            <a:r>
              <a:rPr lang="en-US" altLang="en-US">
                <a:latin typeface="Times New Roman" charset="0"/>
                <a:ea typeface="宋体" charset="-122"/>
              </a:rPr>
              <a:t>Intranet can be one small LAN or many interconnected private sites.</a:t>
            </a:r>
          </a:p>
          <a:p>
            <a:pPr eaLnBrk="1" hangingPunct="1"/>
            <a:r>
              <a:rPr lang="en-US" altLang="en-US">
                <a:latin typeface="Times New Roman" charset="0"/>
                <a:ea typeface="宋体" charset="-122"/>
              </a:rPr>
              <a:t>Firewall can be used to allow authorised users in &amp; out but keep unwanted / malicious users from causing harm.</a:t>
            </a:r>
          </a:p>
          <a:p>
            <a:pPr eaLnBrk="1" hangingPunct="1"/>
            <a:r>
              <a:rPr lang="en-US" altLang="en-US">
                <a:latin typeface="Times New Roman" charset="0"/>
                <a:ea typeface="宋体" charset="-122"/>
              </a:rPr>
              <a:t>Some intranets (e.g. Defence, Hospitals) may choose to keep them entirely separate from the internet to ensure security.</a:t>
            </a:r>
          </a:p>
        </p:txBody>
      </p:sp>
    </p:spTree>
    <p:extLst>
      <p:ext uri="{BB962C8B-B14F-4D97-AF65-F5344CB8AC3E}">
        <p14:creationId xmlns:p14="http://schemas.microsoft.com/office/powerpoint/2010/main" val="162809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 fact: </a:t>
            </a:r>
            <a:r>
              <a:rPr lang="en-US" b="1" dirty="0" smtClean="0">
                <a:solidFill>
                  <a:schemeClr val="accent1"/>
                </a:solidFill>
              </a:rPr>
              <a:t>Fiber optic cable</a:t>
            </a:r>
            <a:r>
              <a:rPr lang="en-US" dirty="0" smtClean="0">
                <a:solidFill>
                  <a:schemeClr val="accent1"/>
                </a:solidFill>
              </a:rPr>
              <a:t> </a:t>
            </a:r>
            <a:r>
              <a:rPr lang="en-US" dirty="0" smtClean="0"/>
              <a:t>(or simply optical fiber) is a glass-based wire that transmits light and has significantly greater bandwidth and speed in comparison to metal wires. </a:t>
            </a:r>
          </a:p>
          <a:p>
            <a:r>
              <a:rPr lang="en-US" dirty="0" smtClean="0"/>
              <a:t>In some cities (or large buildings), you may have fiber optic cable going directly into individual buildings; in such a case the fiber junction box will reside in the building</a:t>
            </a:r>
            <a:endParaRPr lang="en-US" dirty="0"/>
          </a:p>
        </p:txBody>
      </p:sp>
      <p:sp>
        <p:nvSpPr>
          <p:cNvPr id="4" name="Slide Number Placeholder 3"/>
          <p:cNvSpPr>
            <a:spLocks noGrp="1"/>
          </p:cNvSpPr>
          <p:nvPr>
            <p:ph type="sldNum" sz="quarter" idx="10"/>
          </p:nvPr>
        </p:nvSpPr>
        <p:spPr/>
        <p:txBody>
          <a:bodyPr/>
          <a:lstStyle/>
          <a:p>
            <a:fld id="{C2321FF4-5014-3A4A-B320-BEE5C3CD4A7E}" type="slidenum">
              <a:rPr lang="en-US" smtClean="0"/>
              <a:t>42</a:t>
            </a:fld>
            <a:endParaRPr lang="en-US"/>
          </a:p>
        </p:txBody>
      </p:sp>
    </p:spTree>
    <p:extLst>
      <p:ext uri="{BB962C8B-B14F-4D97-AF65-F5344CB8AC3E}">
        <p14:creationId xmlns:p14="http://schemas.microsoft.com/office/powerpoint/2010/main" val="46522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FA2EAF-AEB1-4943-A66F-25925D0697FF}" type="datetime1">
              <a:rPr lang="en-US" smtClean="0"/>
              <a:t>1/16/18</a:t>
            </a:fld>
            <a:endParaRPr lang="en-US"/>
          </a:p>
        </p:txBody>
      </p:sp>
      <p:sp>
        <p:nvSpPr>
          <p:cNvPr id="5" name="Footer Placeholder 4"/>
          <p:cNvSpPr>
            <a:spLocks noGrp="1"/>
          </p:cNvSpPr>
          <p:nvPr>
            <p:ph type="ftr" sz="quarter" idx="11"/>
          </p:nvPr>
        </p:nvSpPr>
        <p:spPr/>
        <p:txBody>
          <a:bodyPr/>
          <a:lstStyle/>
          <a:p>
            <a:r>
              <a:rPr lang="en-US" smtClean="0"/>
              <a:t>CS40 Computing for the Web</a:t>
            </a:r>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3" name="Rectangle 12"/>
          <p:cNvSpPr/>
          <p:nvPr userDrawn="1"/>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5" name="TextBox 14"/>
          <p:cNvSpPr txBox="1"/>
          <p:nvPr userDrawn="1"/>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 2015 Pearson</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Tree>
    <p:extLst>
      <p:ext uri="{BB962C8B-B14F-4D97-AF65-F5344CB8AC3E}">
        <p14:creationId xmlns:p14="http://schemas.microsoft.com/office/powerpoint/2010/main" val="158169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ECA76C-96BA-4C53-A922-4E6799921C76}"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96358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ECA76C-96BA-4C53-A922-4E6799921C76}"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641018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463972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36D525-4CF0-41CD-9FD8-558DCCED42AB}" type="datetime1">
              <a:rPr lang="en-US" smtClean="0"/>
              <a:t>1/16/18</a:t>
            </a:fld>
            <a:endParaRPr lang="en-US"/>
          </a:p>
        </p:txBody>
      </p:sp>
      <p:sp>
        <p:nvSpPr>
          <p:cNvPr id="5" name="Footer Placeholder 4"/>
          <p:cNvSpPr>
            <a:spLocks noGrp="1"/>
          </p:cNvSpPr>
          <p:nvPr>
            <p:ph type="ftr" sz="quarter" idx="11"/>
          </p:nvPr>
        </p:nvSpPr>
        <p:spPr/>
        <p:txBody>
          <a:bodyPr/>
          <a:lstStyle/>
          <a:p>
            <a:r>
              <a:rPr lang="en-US" smtClean="0"/>
              <a:t>CS40 Computing for the Web</a:t>
            </a:r>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909599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1D0C54-AA05-4823-9086-B7676904A35C}" type="datetime1">
              <a:rPr lang="en-US" smtClean="0"/>
              <a:t>1/16/18</a:t>
            </a:fld>
            <a:endParaRPr lang="en-US"/>
          </a:p>
        </p:txBody>
      </p:sp>
      <p:sp>
        <p:nvSpPr>
          <p:cNvPr id="5" name="Footer Placeholder 4"/>
          <p:cNvSpPr>
            <a:spLocks noGrp="1"/>
          </p:cNvSpPr>
          <p:nvPr>
            <p:ph type="ftr" sz="quarter" idx="11"/>
          </p:nvPr>
        </p:nvSpPr>
        <p:spPr/>
        <p:txBody>
          <a:bodyPr/>
          <a:lstStyle/>
          <a:p>
            <a:r>
              <a:rPr lang="en-US" smtClean="0"/>
              <a:t>CS40 Computing for the Web</a:t>
            </a:r>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3642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ECA76C-96BA-4C53-A922-4E6799921C76}"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5516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ECA76C-96BA-4C53-A922-4E6799921C76}" type="datetimeFigureOut">
              <a:rPr lang="en-US" smtClean="0"/>
              <a:pPr/>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ECA76C-96BA-4C53-A922-4E6799921C76}" type="datetimeFigureOut">
              <a:rPr lang="en-US" smtClean="0"/>
              <a:pPr/>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34109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CA76C-96BA-4C53-A922-4E6799921C76}" type="datetimeFigureOut">
              <a:rPr lang="en-US" smtClean="0"/>
              <a:pPr/>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extLst>
      <p:ext uri="{BB962C8B-B14F-4D97-AF65-F5344CB8AC3E}">
        <p14:creationId xmlns:p14="http://schemas.microsoft.com/office/powerpoint/2010/main" val="191586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CA76C-96BA-4C53-A922-4E6799921C76}"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92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CA76C-96BA-4C53-A922-4E6799921C76}"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920321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C21A645-A4EB-4E91-BB04-19931ABE8FFC}" type="datetime1">
              <a:rPr lang="en-US" smtClean="0"/>
              <a:t>1/16/18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CS40 Computing for the Web</a:t>
            </a: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746D3AE-9A6B-4724-B938-46259D069CC8}" type="slidenum">
              <a:rPr lang="en-US" smtClean="0"/>
              <a:pPr/>
              <a:t>‹#›</a:t>
            </a:fld>
            <a:endParaRPr lang="en-US"/>
          </a:p>
        </p:txBody>
      </p:sp>
    </p:spTree>
    <p:extLst>
      <p:ext uri="{BB962C8B-B14F-4D97-AF65-F5344CB8AC3E}">
        <p14:creationId xmlns:p14="http://schemas.microsoft.com/office/powerpoint/2010/main" val="15781358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0" r:id="rId13"/>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pub/WWW/People/W3Cpeople.html#Berners-Le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w3.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4.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 135</a:t>
            </a:r>
            <a:br>
              <a:rPr lang="en-US" dirty="0" smtClean="0"/>
            </a:br>
            <a:r>
              <a:rPr lang="en-US" dirty="0" smtClean="0"/>
              <a:t>Scalable SW Architecture</a:t>
            </a:r>
            <a:endParaRPr lang="en-US" dirty="0"/>
          </a:p>
        </p:txBody>
      </p:sp>
      <p:sp>
        <p:nvSpPr>
          <p:cNvPr id="3" name="Text Placeholder 2"/>
          <p:cNvSpPr>
            <a:spLocks noGrp="1"/>
          </p:cNvSpPr>
          <p:nvPr>
            <p:ph type="body" idx="1"/>
          </p:nvPr>
        </p:nvSpPr>
        <p:spPr/>
        <p:txBody>
          <a:bodyPr/>
          <a:lstStyle/>
          <a:p>
            <a:r>
              <a:rPr lang="en-US" dirty="0" smtClean="0"/>
              <a:t>Spring </a:t>
            </a:r>
            <a:r>
              <a:rPr lang="en-US" dirty="0" smtClean="0"/>
              <a:t>2018</a:t>
            </a:r>
            <a:endParaRPr lang="en-US" dirty="0" smtClean="0"/>
          </a:p>
          <a:p>
            <a:r>
              <a:rPr lang="en-US" dirty="0" smtClean="0"/>
              <a:t>Prof. Mariam Salloum</a:t>
            </a:r>
            <a:endParaRPr lang="en-US" dirty="0"/>
          </a:p>
        </p:txBody>
      </p:sp>
    </p:spTree>
    <p:extLst>
      <p:ext uri="{BB962C8B-B14F-4D97-AF65-F5344CB8AC3E}">
        <p14:creationId xmlns:p14="http://schemas.microsoft.com/office/powerpoint/2010/main" val="173519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World Wide Web</a:t>
            </a:r>
            <a:endParaRPr lang="en-US" dirty="0"/>
          </a:p>
        </p:txBody>
      </p:sp>
      <p:sp>
        <p:nvSpPr>
          <p:cNvPr id="3" name="Content Placeholder 2"/>
          <p:cNvSpPr>
            <a:spLocks noGrp="1"/>
          </p:cNvSpPr>
          <p:nvPr>
            <p:ph idx="1"/>
          </p:nvPr>
        </p:nvSpPr>
        <p:spPr/>
        <p:txBody>
          <a:bodyPr/>
          <a:lstStyle/>
          <a:p>
            <a:r>
              <a:rPr lang="en-US" dirty="0" smtClean="0"/>
              <a:t>Brief History</a:t>
            </a:r>
          </a:p>
          <a:p>
            <a:r>
              <a:rPr lang="en-US" dirty="0" smtClean="0"/>
              <a:t>Internet Protocols</a:t>
            </a:r>
          </a:p>
          <a:p>
            <a:r>
              <a:rPr lang="en-US" dirty="0" smtClean="0"/>
              <a:t>Client-Server Model</a:t>
            </a:r>
          </a:p>
          <a:p>
            <a:r>
              <a:rPr lang="en-US" dirty="0" smtClean="0"/>
              <a:t>Domain Name Systems</a:t>
            </a:r>
          </a:p>
          <a:p>
            <a:r>
              <a:rPr lang="en-US" dirty="0" smtClean="0"/>
              <a:t>Uniform Resource Locator (URL)</a:t>
            </a:r>
          </a:p>
          <a:p>
            <a:r>
              <a:rPr lang="en-US" dirty="0" smtClean="0"/>
              <a:t>Hypertext Transfer Protocol (HTTP)</a:t>
            </a:r>
          </a:p>
          <a:p>
            <a:r>
              <a:rPr lang="en-US" dirty="0" smtClean="0"/>
              <a:t>Web Servers</a:t>
            </a:r>
          </a:p>
          <a:p>
            <a:endParaRPr lang="en-US" dirty="0"/>
          </a:p>
        </p:txBody>
      </p:sp>
    </p:spTree>
    <p:extLst>
      <p:ext uri="{BB962C8B-B14F-4D97-AF65-F5344CB8AC3E}">
        <p14:creationId xmlns:p14="http://schemas.microsoft.com/office/powerpoint/2010/main" val="141503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990600"/>
          </a:xfrm>
        </p:spPr>
        <p:txBody>
          <a:bodyPr/>
          <a:lstStyle/>
          <a:p>
            <a:r>
              <a:rPr lang="en-US" altLang="en-US" smtClean="0"/>
              <a:t>The World Wide Web</a:t>
            </a:r>
            <a:endParaRPr lang="en-US" dirty="0"/>
          </a:p>
        </p:txBody>
      </p:sp>
      <p:sp>
        <p:nvSpPr>
          <p:cNvPr id="3" name="Content Placeholder 2"/>
          <p:cNvSpPr>
            <a:spLocks noGrp="1"/>
          </p:cNvSpPr>
          <p:nvPr>
            <p:ph idx="1"/>
          </p:nvPr>
        </p:nvSpPr>
        <p:spPr/>
        <p:txBody>
          <a:bodyPr/>
          <a:lstStyle/>
          <a:p>
            <a:r>
              <a:rPr lang="en-US" altLang="en-US" sz="2000" dirty="0" smtClean="0"/>
              <a:t>By far the best known distributed application is the </a:t>
            </a:r>
            <a:r>
              <a:rPr lang="en-US" altLang="en-US" sz="2000" b="1" dirty="0" smtClean="0">
                <a:solidFill>
                  <a:schemeClr val="accent6">
                    <a:lumMod val="75000"/>
                  </a:schemeClr>
                </a:solidFill>
              </a:rPr>
              <a:t>World Wide Web (WWW)</a:t>
            </a:r>
            <a:r>
              <a:rPr lang="en-US" altLang="en-US" sz="2000" dirty="0" smtClean="0"/>
              <a:t>.</a:t>
            </a:r>
          </a:p>
          <a:p>
            <a:pPr lvl="1"/>
            <a:r>
              <a:rPr lang="en-US" altLang="en-US" dirty="0" smtClean="0"/>
              <a:t>Technically, the web is a distributed system of  </a:t>
            </a:r>
            <a:r>
              <a:rPr lang="en-US" altLang="en-US" dirty="0" smtClean="0">
                <a:solidFill>
                  <a:schemeClr val="accent6">
                    <a:lumMod val="75000"/>
                  </a:schemeClr>
                </a:solidFill>
              </a:rPr>
              <a:t>HTTP servers </a:t>
            </a:r>
            <a:r>
              <a:rPr lang="en-US" altLang="en-US" dirty="0" smtClean="0"/>
              <a:t>and </a:t>
            </a:r>
            <a:r>
              <a:rPr lang="en-US" altLang="en-US" dirty="0" smtClean="0">
                <a:solidFill>
                  <a:schemeClr val="accent6">
                    <a:lumMod val="75000"/>
                  </a:schemeClr>
                </a:solidFill>
              </a:rPr>
              <a:t>clients</a:t>
            </a:r>
            <a:r>
              <a:rPr lang="en-US" altLang="en-US" dirty="0" smtClean="0"/>
              <a:t>, more commonly known as </a:t>
            </a:r>
            <a:r>
              <a:rPr lang="en-US" altLang="en-US" dirty="0" smtClean="0">
                <a:solidFill>
                  <a:schemeClr val="accent6">
                    <a:lumMod val="75000"/>
                  </a:schemeClr>
                </a:solidFill>
              </a:rPr>
              <a:t>web servers </a:t>
            </a:r>
            <a:r>
              <a:rPr lang="en-US" altLang="en-US" dirty="0" smtClean="0"/>
              <a:t>and </a:t>
            </a:r>
            <a:r>
              <a:rPr lang="en-US" altLang="en-US" dirty="0" smtClean="0">
                <a:solidFill>
                  <a:schemeClr val="accent6">
                    <a:lumMod val="75000"/>
                  </a:schemeClr>
                </a:solidFill>
              </a:rPr>
              <a:t>web browsers</a:t>
            </a:r>
            <a:r>
              <a:rPr lang="en-US" altLang="en-US" dirty="0" smtClean="0"/>
              <a:t>.</a:t>
            </a:r>
          </a:p>
          <a:p>
            <a:endParaRPr lang="en-US" altLang="en-US" sz="2000" dirty="0" smtClean="0"/>
          </a:p>
          <a:p>
            <a:r>
              <a:rPr lang="en-US" altLang="en-US" sz="2000" dirty="0" smtClean="0"/>
              <a:t>Prior to the emergence of the web, the user community of the Internet largely comprised of researchers and academics who used network services such as </a:t>
            </a:r>
            <a:r>
              <a:rPr lang="en-US" altLang="en-US" sz="2000" u="sng" dirty="0" smtClean="0"/>
              <a:t>electronic mail </a:t>
            </a:r>
            <a:r>
              <a:rPr lang="en-US" altLang="en-US" sz="2000" dirty="0" smtClean="0"/>
              <a:t>and </a:t>
            </a:r>
            <a:r>
              <a:rPr lang="en-US" altLang="en-US" sz="2000" u="sng" dirty="0" smtClean="0"/>
              <a:t>file transfer</a:t>
            </a:r>
            <a:r>
              <a:rPr lang="en-US" altLang="en-US" sz="2000" dirty="0" smtClean="0"/>
              <a:t> to exchange data.</a:t>
            </a:r>
          </a:p>
          <a:p>
            <a:endParaRPr lang="en-US" altLang="en-US" dirty="0" smtClean="0"/>
          </a:p>
          <a:p>
            <a:endParaRPr lang="en-US" altLang="en-US" dirty="0" smtClean="0"/>
          </a:p>
          <a:p>
            <a:endParaRPr lang="en-US" dirty="0"/>
          </a:p>
        </p:txBody>
      </p:sp>
    </p:spTree>
    <p:extLst>
      <p:ext uri="{BB962C8B-B14F-4D97-AF65-F5344CB8AC3E}">
        <p14:creationId xmlns:p14="http://schemas.microsoft.com/office/powerpoint/2010/main" val="72975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579296" cy="990600"/>
          </a:xfrm>
        </p:spPr>
        <p:txBody>
          <a:bodyPr>
            <a:normAutofit fontScale="90000"/>
          </a:bodyPr>
          <a:lstStyle/>
          <a:p>
            <a:r>
              <a:rPr lang="en-US" dirty="0" smtClean="0"/>
              <a:t>ARPANET ... The beginnings of the Internet</a:t>
            </a:r>
            <a:endParaRPr lang="en-US"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The research network </a:t>
            </a:r>
            <a:r>
              <a:rPr lang="en-US" dirty="0" smtClean="0">
                <a:solidFill>
                  <a:schemeClr val="accent6">
                    <a:lumMod val="75000"/>
                  </a:schemeClr>
                </a:solidFill>
              </a:rPr>
              <a:t>ARPANET </a:t>
            </a:r>
            <a:r>
              <a:rPr lang="en-US" dirty="0" smtClean="0"/>
              <a:t>was created in the 1960s.</a:t>
            </a:r>
          </a:p>
          <a:p>
            <a:endParaRPr lang="en-US" dirty="0" smtClean="0"/>
          </a:p>
          <a:p>
            <a:r>
              <a:rPr lang="en-US" dirty="0" smtClean="0"/>
              <a:t>It was funded and controlled by the United States government, and was used exclusively for academic and scientific purposes. </a:t>
            </a:r>
          </a:p>
          <a:p>
            <a:endParaRPr lang="en-US" dirty="0" smtClean="0"/>
          </a:p>
          <a:p>
            <a:r>
              <a:rPr lang="en-US" dirty="0" smtClean="0"/>
              <a:t>The early network started small with just a handful of connected campuses in 1969 and grew to a few hundred by the early 1980s.</a:t>
            </a:r>
          </a:p>
          <a:p>
            <a:endParaRPr lang="en-US" dirty="0" smtClean="0"/>
          </a:p>
          <a:p>
            <a:r>
              <a:rPr lang="en-US" dirty="0" smtClean="0"/>
              <a:t>It proposed :  a packet-switched network and a network protocol.</a:t>
            </a:r>
          </a:p>
          <a:p>
            <a:endParaRPr lang="en-US" altLang="en-US" dirty="0" smtClean="0"/>
          </a:p>
          <a:p>
            <a:endParaRPr lang="en-US" dirty="0"/>
          </a:p>
        </p:txBody>
      </p:sp>
      <p:sp>
        <p:nvSpPr>
          <p:cNvPr id="4" name="TextBox 3"/>
          <p:cNvSpPr txBox="1"/>
          <p:nvPr/>
        </p:nvSpPr>
        <p:spPr>
          <a:xfrm>
            <a:off x="1481535" y="6368534"/>
            <a:ext cx="7223324" cy="369332"/>
          </a:xfrm>
          <a:prstGeom prst="rect">
            <a:avLst/>
          </a:prstGeom>
          <a:noFill/>
        </p:spPr>
        <p:txBody>
          <a:bodyPr wrap="none" rtlCol="0">
            <a:spAutoFit/>
          </a:bodyPr>
          <a:lstStyle/>
          <a:p>
            <a:r>
              <a:rPr lang="en-US" dirty="0" smtClean="0"/>
              <a:t>Want to lean more? https</a:t>
            </a:r>
            <a:r>
              <a:rPr lang="en-US" dirty="0"/>
              <a:t>://</a:t>
            </a:r>
            <a:r>
              <a:rPr lang="en-US" dirty="0" err="1"/>
              <a:t>www.youtube.com</a:t>
            </a:r>
            <a:r>
              <a:rPr lang="en-US" dirty="0"/>
              <a:t>/</a:t>
            </a:r>
            <a:r>
              <a:rPr lang="en-US" dirty="0" err="1"/>
              <a:t>watch?v</a:t>
            </a:r>
            <a:r>
              <a:rPr lang="en-US" dirty="0"/>
              <a:t>=</a:t>
            </a:r>
            <a:r>
              <a:rPr lang="en-US" dirty="0" err="1"/>
              <a:t>nsdFNTeGqIg</a:t>
            </a:r>
            <a:endParaRPr lang="en-US" dirty="0"/>
          </a:p>
        </p:txBody>
      </p:sp>
    </p:spTree>
    <p:extLst>
      <p:ext uri="{BB962C8B-B14F-4D97-AF65-F5344CB8AC3E}">
        <p14:creationId xmlns:p14="http://schemas.microsoft.com/office/powerpoint/2010/main" val="68831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p>
        </p:txBody>
      </p:sp>
      <p:sp>
        <p:nvSpPr>
          <p:cNvPr id="3" name="Content Placeholder 2"/>
          <p:cNvSpPr>
            <a:spLocks noGrp="1"/>
          </p:cNvSpPr>
          <p:nvPr>
            <p:ph idx="1"/>
          </p:nvPr>
        </p:nvSpPr>
        <p:spPr>
          <a:xfrm>
            <a:off x="395536" y="1889234"/>
            <a:ext cx="3447802" cy="3825766"/>
          </a:xfrm>
        </p:spPr>
        <p:txBody>
          <a:bodyPr>
            <a:normAutofit fontScale="92500" lnSpcReduction="20000"/>
          </a:bodyPr>
          <a:lstStyle/>
          <a:p>
            <a:r>
              <a:rPr lang="en-US" dirty="0"/>
              <a:t>ARPANET proposed and used a </a:t>
            </a:r>
            <a:r>
              <a:rPr lang="en-US" b="1" dirty="0">
                <a:solidFill>
                  <a:schemeClr val="accent6">
                    <a:lumMod val="75000"/>
                  </a:schemeClr>
                </a:solidFill>
              </a:rPr>
              <a:t>packet-switched network</a:t>
            </a:r>
            <a:r>
              <a:rPr lang="en-US" dirty="0"/>
              <a:t>, which does not require a continuous connection. </a:t>
            </a:r>
          </a:p>
          <a:p>
            <a:endParaRPr lang="en-US" dirty="0"/>
          </a:p>
          <a:p>
            <a:r>
              <a:rPr lang="en-US" dirty="0"/>
              <a:t>Instead it splits the messages into smaller chunks called packets and routes them to the appropriate place based on the destination </a:t>
            </a:r>
            <a:r>
              <a:rPr lang="en-US" dirty="0" smtClean="0"/>
              <a:t>address.</a:t>
            </a:r>
            <a:endParaRPr lang="en-US" dirty="0"/>
          </a:p>
        </p:txBody>
      </p:sp>
      <p:pic>
        <p:nvPicPr>
          <p:cNvPr id="4" name="Picture 3" descr="T:\CompSci\Research\web development textbook\manuscript\misc-images\testers\Figure01-03.png"/>
          <p:cNvPicPr>
            <a:picLocks noChangeAspect="1" noChangeArrowheads="1"/>
          </p:cNvPicPr>
          <p:nvPr/>
        </p:nvPicPr>
        <p:blipFill>
          <a:blip r:embed="rId2" cstate="print"/>
          <a:srcRect/>
          <a:stretch>
            <a:fillRect/>
          </a:stretch>
        </p:blipFill>
        <p:spPr bwMode="auto">
          <a:xfrm>
            <a:off x="3843338" y="1889234"/>
            <a:ext cx="5075254" cy="3640029"/>
          </a:xfrm>
          <a:prstGeom prst="rect">
            <a:avLst/>
          </a:prstGeom>
          <a:noFill/>
        </p:spPr>
      </p:pic>
      <p:pic>
        <p:nvPicPr>
          <p:cNvPr id="5" name="Picture 4"/>
          <p:cNvPicPr>
            <a:picLocks noChangeAspect="1"/>
          </p:cNvPicPr>
          <p:nvPr/>
        </p:nvPicPr>
        <p:blipFill>
          <a:blip r:embed="rId3"/>
          <a:stretch>
            <a:fillRect/>
          </a:stretch>
        </p:blipFill>
        <p:spPr>
          <a:xfrm>
            <a:off x="2483768" y="5543196"/>
            <a:ext cx="1654702" cy="1077342"/>
          </a:xfrm>
          <a:prstGeom prst="rect">
            <a:avLst/>
          </a:prstGeom>
        </p:spPr>
      </p:pic>
      <p:sp>
        <p:nvSpPr>
          <p:cNvPr id="6" name="TextBox 5"/>
          <p:cNvSpPr txBox="1"/>
          <p:nvPr/>
        </p:nvSpPr>
        <p:spPr>
          <a:xfrm>
            <a:off x="4138470" y="6265139"/>
            <a:ext cx="2980303" cy="369332"/>
          </a:xfrm>
          <a:prstGeom prst="rect">
            <a:avLst/>
          </a:prstGeom>
          <a:noFill/>
        </p:spPr>
        <p:txBody>
          <a:bodyPr wrap="none" rtlCol="0">
            <a:spAutoFit/>
          </a:bodyPr>
          <a:lstStyle/>
          <a:p>
            <a:r>
              <a:rPr lang="en-US" dirty="0"/>
              <a:t>Leonard </a:t>
            </a:r>
            <a:r>
              <a:rPr lang="en-US" dirty="0" err="1" smtClean="0"/>
              <a:t>Kleinrock</a:t>
            </a:r>
            <a:r>
              <a:rPr lang="en-US" dirty="0" smtClean="0"/>
              <a:t> at UCLA</a:t>
            </a:r>
            <a:endParaRPr lang="en-US" dirty="0"/>
          </a:p>
        </p:txBody>
      </p:sp>
    </p:spTree>
    <p:extLst>
      <p:ext uri="{BB962C8B-B14F-4D97-AF65-F5344CB8AC3E}">
        <p14:creationId xmlns:p14="http://schemas.microsoft.com/office/powerpoint/2010/main" val="90253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a:t>
            </a:r>
            <a:endParaRPr lang="en-US" dirty="0"/>
          </a:p>
        </p:txBody>
      </p:sp>
      <p:sp>
        <p:nvSpPr>
          <p:cNvPr id="3" name="Content Placeholder 2"/>
          <p:cNvSpPr>
            <a:spLocks noGrp="1"/>
          </p:cNvSpPr>
          <p:nvPr>
            <p:ph idx="1"/>
          </p:nvPr>
        </p:nvSpPr>
        <p:spPr/>
        <p:txBody>
          <a:bodyPr/>
          <a:lstStyle/>
          <a:p>
            <a:r>
              <a:rPr lang="en-US" dirty="0"/>
              <a:t>To promote the growth and unification of the disparate networks a suite of protocols was invented to unify the networks together</a:t>
            </a:r>
            <a:r>
              <a:rPr lang="en-US" dirty="0" smtClean="0"/>
              <a:t>.</a:t>
            </a:r>
          </a:p>
          <a:p>
            <a:endParaRPr lang="en-US" dirty="0"/>
          </a:p>
          <a:p>
            <a:r>
              <a:rPr lang="en-US" dirty="0"/>
              <a:t>By 1981, new networks built in the US began to adopt the </a:t>
            </a:r>
            <a:r>
              <a:rPr lang="en-US" b="1" dirty="0">
                <a:solidFill>
                  <a:schemeClr val="accent6">
                    <a:lumMod val="75000"/>
                  </a:schemeClr>
                </a:solidFill>
              </a:rPr>
              <a:t>TCP/IP</a:t>
            </a:r>
            <a:r>
              <a:rPr lang="en-US" dirty="0">
                <a:solidFill>
                  <a:schemeClr val="accent6">
                    <a:lumMod val="75000"/>
                  </a:schemeClr>
                </a:solidFill>
              </a:rPr>
              <a:t> (</a:t>
            </a:r>
            <a:r>
              <a:rPr lang="en-US" b="1" dirty="0">
                <a:solidFill>
                  <a:schemeClr val="accent6">
                    <a:lumMod val="75000"/>
                  </a:schemeClr>
                </a:solidFill>
              </a:rPr>
              <a:t>Transmission Control Protocol / Internet Protocol</a:t>
            </a:r>
            <a:r>
              <a:rPr lang="en-US" dirty="0">
                <a:solidFill>
                  <a:schemeClr val="accent6">
                    <a:lumMod val="75000"/>
                  </a:schemeClr>
                </a:solidFill>
              </a:rPr>
              <a:t>)</a:t>
            </a:r>
            <a:r>
              <a:rPr lang="en-US" dirty="0"/>
              <a:t> communication </a:t>
            </a:r>
            <a:r>
              <a:rPr lang="en-US" dirty="0" smtClean="0"/>
              <a:t>model, while </a:t>
            </a:r>
            <a:r>
              <a:rPr lang="en-US" dirty="0"/>
              <a:t>older networks were transitioned over to it. </a:t>
            </a:r>
          </a:p>
        </p:txBody>
      </p:sp>
    </p:spTree>
    <p:extLst>
      <p:ext uri="{BB962C8B-B14F-4D97-AF65-F5344CB8AC3E}">
        <p14:creationId xmlns:p14="http://schemas.microsoft.com/office/powerpoint/2010/main" val="769153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The World Wide Web</a:t>
            </a:r>
            <a:endParaRPr lang="en-US" dirty="0"/>
          </a:p>
        </p:txBody>
      </p:sp>
      <p:sp>
        <p:nvSpPr>
          <p:cNvPr id="3" name="Content Placeholder 2"/>
          <p:cNvSpPr>
            <a:spLocks noGrp="1"/>
          </p:cNvSpPr>
          <p:nvPr>
            <p:ph idx="1"/>
          </p:nvPr>
        </p:nvSpPr>
        <p:spPr/>
        <p:txBody>
          <a:bodyPr>
            <a:normAutofit/>
          </a:bodyPr>
          <a:lstStyle/>
          <a:p>
            <a:r>
              <a:rPr lang="en-US" altLang="en-US" dirty="0" smtClean="0"/>
              <a:t>The World Wide Web originated with </a:t>
            </a:r>
            <a:r>
              <a:rPr lang="en-US" altLang="en-US" dirty="0" smtClean="0">
                <a:hlinkClick r:id="rId2"/>
              </a:rPr>
              <a:t>Tim Berners-Lee</a:t>
            </a:r>
            <a:r>
              <a:rPr lang="en-US" altLang="en-US" dirty="0" smtClean="0"/>
              <a:t> in late 1990 for CERN, the European Particle Physics Laboratory in Geneva, Switzerland. </a:t>
            </a:r>
          </a:p>
          <a:p>
            <a:endParaRPr lang="en-US" altLang="en-US" dirty="0"/>
          </a:p>
          <a:p>
            <a:r>
              <a:rPr lang="en-US" altLang="en-US" dirty="0" smtClean="0"/>
              <a:t>A proposal for a "universal hypertext system" was submitted in November 1990 by Tim Berners-Lee and Robert </a:t>
            </a:r>
            <a:r>
              <a:rPr lang="en-US" altLang="en-US" dirty="0" err="1" smtClean="0"/>
              <a:t>Cailliau</a:t>
            </a:r>
            <a:r>
              <a:rPr lang="en-US" altLang="en-US" dirty="0" smtClean="0"/>
              <a:t> for a "universal hypertext system." </a:t>
            </a:r>
          </a:p>
          <a:p>
            <a:endParaRPr lang="en-US" dirty="0"/>
          </a:p>
        </p:txBody>
      </p:sp>
    </p:spTree>
    <p:extLst>
      <p:ext uri="{BB962C8B-B14F-4D97-AF65-F5344CB8AC3E}">
        <p14:creationId xmlns:p14="http://schemas.microsoft.com/office/powerpoint/2010/main" val="145653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92014"/>
            <a:ext cx="8291264" cy="1020762"/>
          </a:xfrm>
        </p:spPr>
        <p:txBody>
          <a:bodyPr/>
          <a:lstStyle/>
          <a:p>
            <a:r>
              <a:rPr lang="en-US" smtClean="0"/>
              <a:t>Core Features of the Web</a:t>
            </a:r>
            <a:endParaRPr lang="en-US" dirty="0"/>
          </a:p>
        </p:txBody>
      </p:sp>
      <p:sp>
        <p:nvSpPr>
          <p:cNvPr id="3" name="Content Placeholder 2"/>
          <p:cNvSpPr>
            <a:spLocks noGrp="1"/>
          </p:cNvSpPr>
          <p:nvPr>
            <p:ph idx="1"/>
          </p:nvPr>
        </p:nvSpPr>
        <p:spPr>
          <a:xfrm>
            <a:off x="395536" y="1646237"/>
            <a:ext cx="8064896" cy="4525963"/>
          </a:xfrm>
        </p:spPr>
        <p:txBody>
          <a:bodyPr>
            <a:normAutofit/>
          </a:bodyPr>
          <a:lstStyle/>
          <a:p>
            <a:pPr marL="342900" indent="-342900">
              <a:buFont typeface="Arial" charset="0"/>
              <a:buChar char="•"/>
            </a:pPr>
            <a:r>
              <a:rPr lang="en-US" dirty="0" smtClean="0"/>
              <a:t>Shortly after that initial proposal Berners-Lee developed the main features of the web:</a:t>
            </a:r>
          </a:p>
          <a:p>
            <a:pPr marL="804863" lvl="1" indent="-342900">
              <a:buFont typeface="Arial" charset="0"/>
              <a:buChar char="•"/>
            </a:pPr>
            <a:r>
              <a:rPr lang="en-US" dirty="0" smtClean="0"/>
              <a:t>A </a:t>
            </a:r>
            <a:r>
              <a:rPr lang="en-US" dirty="0" smtClean="0">
                <a:solidFill>
                  <a:schemeClr val="accent6">
                    <a:lumMod val="75000"/>
                  </a:schemeClr>
                </a:solidFill>
              </a:rPr>
              <a:t>URL</a:t>
            </a:r>
            <a:r>
              <a:rPr lang="en-US" dirty="0" smtClean="0"/>
              <a:t> to uniquely identify a resource on the WWW.</a:t>
            </a:r>
          </a:p>
          <a:p>
            <a:pPr marL="804863" lvl="1" indent="-342900">
              <a:buFont typeface="Arial" charset="0"/>
              <a:buChar char="•"/>
            </a:pPr>
            <a:r>
              <a:rPr lang="en-US" dirty="0" smtClean="0"/>
              <a:t>The </a:t>
            </a:r>
            <a:r>
              <a:rPr lang="en-US" dirty="0" smtClean="0">
                <a:solidFill>
                  <a:schemeClr val="accent6">
                    <a:lumMod val="75000"/>
                  </a:schemeClr>
                </a:solidFill>
              </a:rPr>
              <a:t>HTTP protocol </a:t>
            </a:r>
            <a:r>
              <a:rPr lang="en-US" dirty="0" smtClean="0"/>
              <a:t>to describe how requests and responses operate.</a:t>
            </a:r>
          </a:p>
          <a:p>
            <a:pPr marL="804863" lvl="1" indent="-342900">
              <a:buFont typeface="Arial" charset="0"/>
              <a:buChar char="•"/>
            </a:pPr>
            <a:r>
              <a:rPr lang="en-US" dirty="0" smtClean="0"/>
              <a:t>A software program (later called </a:t>
            </a:r>
            <a:r>
              <a:rPr lang="en-US" dirty="0" smtClean="0">
                <a:solidFill>
                  <a:schemeClr val="accent6">
                    <a:lumMod val="75000"/>
                  </a:schemeClr>
                </a:solidFill>
              </a:rPr>
              <a:t>web server </a:t>
            </a:r>
            <a:r>
              <a:rPr lang="en-US" dirty="0" smtClean="0"/>
              <a:t>software) that can respond to HTTP requests.</a:t>
            </a:r>
          </a:p>
          <a:p>
            <a:pPr marL="804863" lvl="1" indent="-342900">
              <a:buFont typeface="Arial" charset="0"/>
              <a:buChar char="•"/>
            </a:pPr>
            <a:r>
              <a:rPr lang="en-US" dirty="0" smtClean="0">
                <a:solidFill>
                  <a:schemeClr val="accent6">
                    <a:lumMod val="75000"/>
                  </a:schemeClr>
                </a:solidFill>
              </a:rPr>
              <a:t>HTML</a:t>
            </a:r>
            <a:r>
              <a:rPr lang="en-US" dirty="0" smtClean="0"/>
              <a:t> to publish documents.</a:t>
            </a:r>
          </a:p>
          <a:p>
            <a:pPr marL="804863" lvl="1" indent="-342900">
              <a:buFont typeface="Arial" charset="0"/>
              <a:buChar char="•"/>
            </a:pPr>
            <a:r>
              <a:rPr lang="en-US" dirty="0" smtClean="0"/>
              <a:t>A program (later called a </a:t>
            </a:r>
            <a:r>
              <a:rPr lang="en-US" dirty="0" smtClean="0">
                <a:solidFill>
                  <a:schemeClr val="accent6">
                    <a:lumMod val="75000"/>
                  </a:schemeClr>
                </a:solidFill>
              </a:rPr>
              <a:t>browser</a:t>
            </a:r>
            <a:r>
              <a:rPr lang="en-US" dirty="0" smtClean="0"/>
              <a:t>) to make HTTP requests from URLs and that can display the HTML it receives.</a:t>
            </a:r>
          </a:p>
        </p:txBody>
      </p:sp>
    </p:spTree>
    <p:extLst>
      <p:ext uri="{BB962C8B-B14F-4D97-AF65-F5344CB8AC3E}">
        <p14:creationId xmlns:p14="http://schemas.microsoft.com/office/powerpoint/2010/main" val="80524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7772400" cy="1020762"/>
          </a:xfrm>
        </p:spPr>
        <p:txBody>
          <a:bodyPr/>
          <a:lstStyle/>
          <a:p>
            <a:r>
              <a:rPr lang="en-US" smtClean="0"/>
              <a:t>W3C</a:t>
            </a:r>
            <a:endParaRPr lang="en-US" dirty="0"/>
          </a:p>
        </p:txBody>
      </p:sp>
      <p:sp>
        <p:nvSpPr>
          <p:cNvPr id="3" name="Content Placeholder 2"/>
          <p:cNvSpPr>
            <a:spLocks noGrp="1"/>
          </p:cNvSpPr>
          <p:nvPr>
            <p:ph idx="1"/>
          </p:nvPr>
        </p:nvSpPr>
        <p:spPr>
          <a:xfrm>
            <a:off x="395536" y="1646237"/>
            <a:ext cx="8204448" cy="4525963"/>
          </a:xfrm>
        </p:spPr>
        <p:txBody>
          <a:bodyPr/>
          <a:lstStyle/>
          <a:p>
            <a:pPr marL="342900" indent="-342900">
              <a:buFont typeface="Arial" charset="0"/>
              <a:buChar char="•"/>
            </a:pPr>
            <a:r>
              <a:rPr lang="en-US" dirty="0" smtClean="0"/>
              <a:t>Also in late 1994, Berners-Lee helped found the </a:t>
            </a:r>
            <a:r>
              <a:rPr lang="en-US" b="1" dirty="0" smtClean="0">
                <a:solidFill>
                  <a:schemeClr val="accent6">
                    <a:lumMod val="75000"/>
                  </a:schemeClr>
                </a:solidFill>
              </a:rPr>
              <a:t>World Wide Web Consortium (W3C), </a:t>
            </a:r>
            <a:r>
              <a:rPr lang="en-US" dirty="0" smtClean="0"/>
              <a:t>which would soon become the international standards organization that would oversee the growth of the web. </a:t>
            </a:r>
          </a:p>
          <a:p>
            <a:pPr marL="342900" indent="-342900">
              <a:buFont typeface="Arial" charset="0"/>
              <a:buChar char="•"/>
            </a:pPr>
            <a:r>
              <a:rPr lang="en-US" dirty="0" smtClean="0"/>
              <a:t>This growth was very much facilitated by the decision of CERN to not patent the work and ideas done by its employee and instead left the web protocols and code-base royalty free.</a:t>
            </a:r>
          </a:p>
          <a:p>
            <a:pPr marL="342900" indent="-342900">
              <a:buFont typeface="Arial" charset="0"/>
              <a:buChar char="•"/>
            </a:pPr>
            <a:r>
              <a:rPr lang="en-US" dirty="0" smtClean="0"/>
              <a:t>W3C : </a:t>
            </a:r>
            <a:r>
              <a:rPr lang="en-US" dirty="0">
                <a:hlinkClick r:id="rId2"/>
              </a:rPr>
              <a:t>https://www.w3.org</a:t>
            </a:r>
            <a:r>
              <a:rPr lang="en-US" dirty="0" smtClean="0">
                <a:hlinkClick r:id="rId2"/>
              </a:rPr>
              <a:t>/</a:t>
            </a:r>
            <a:endParaRPr lang="en-US" dirty="0" smtClean="0"/>
          </a:p>
          <a:p>
            <a:pPr marL="342900" indent="-342900">
              <a:buFont typeface="Arial" charset="0"/>
              <a:buChar char="•"/>
            </a:pPr>
            <a:endParaRPr lang="en-US" dirty="0"/>
          </a:p>
        </p:txBody>
      </p:sp>
    </p:spTree>
    <p:extLst>
      <p:ext uri="{BB962C8B-B14F-4D97-AF65-F5344CB8AC3E}">
        <p14:creationId xmlns:p14="http://schemas.microsoft.com/office/powerpoint/2010/main" val="382722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Web Sites</a:t>
            </a:r>
            <a:endParaRPr lang="en-US" dirty="0"/>
          </a:p>
        </p:txBody>
      </p:sp>
      <p:sp>
        <p:nvSpPr>
          <p:cNvPr id="3" name="Content Placeholder 2"/>
          <p:cNvSpPr>
            <a:spLocks noGrp="1"/>
          </p:cNvSpPr>
          <p:nvPr>
            <p:ph sz="half" idx="1"/>
          </p:nvPr>
        </p:nvSpPr>
        <p:spPr/>
        <p:txBody>
          <a:bodyPr>
            <a:normAutofit/>
          </a:bodyPr>
          <a:lstStyle/>
          <a:p>
            <a:r>
              <a:rPr lang="en-US" sz="2000" dirty="0" smtClean="0"/>
              <a:t>In the early days of the web, a webmaster would only periodically update the pages. </a:t>
            </a:r>
          </a:p>
          <a:p>
            <a:endParaRPr lang="en-US" sz="2000" dirty="0" smtClean="0"/>
          </a:p>
          <a:p>
            <a:endParaRPr lang="en-US" sz="2000" dirty="0" smtClean="0"/>
          </a:p>
          <a:p>
            <a:r>
              <a:rPr lang="en-US" sz="2000" dirty="0" smtClean="0"/>
              <a:t>This type of web site is commonly referred to as a static web site.</a:t>
            </a:r>
            <a:endParaRPr lang="en-US" sz="2000" dirty="0"/>
          </a:p>
        </p:txBody>
      </p:sp>
      <p:sp>
        <p:nvSpPr>
          <p:cNvPr id="9" name="Content Placeholder 8"/>
          <p:cNvSpPr>
            <a:spLocks noGrp="1"/>
          </p:cNvSpPr>
          <p:nvPr>
            <p:ph sz="half" idx="2"/>
          </p:nvPr>
        </p:nvSpPr>
        <p:spPr/>
        <p:txBody>
          <a:bodyPr/>
          <a:lstStyle/>
          <a:p>
            <a:endParaRPr lang="en-US"/>
          </a:p>
        </p:txBody>
      </p:sp>
      <p:pic>
        <p:nvPicPr>
          <p:cNvPr id="5" name="Picture 4" descr="C:\Users\ricardo\Desktop\ch1-3\CH01\4071501006.eps.png"/>
          <p:cNvPicPr>
            <a:picLocks noChangeAspect="1" noChangeArrowheads="1"/>
          </p:cNvPicPr>
          <p:nvPr/>
        </p:nvPicPr>
        <p:blipFill>
          <a:blip r:embed="rId2" cstate="print"/>
          <a:srcRect/>
          <a:stretch>
            <a:fillRect/>
          </a:stretch>
        </p:blipFill>
        <p:spPr bwMode="auto">
          <a:xfrm>
            <a:off x="3995936" y="2564904"/>
            <a:ext cx="5031767" cy="3722798"/>
          </a:xfrm>
          <a:prstGeom prst="rect">
            <a:avLst/>
          </a:prstGeom>
          <a:noFill/>
        </p:spPr>
      </p:pic>
    </p:spTree>
    <p:extLst>
      <p:ext uri="{BB962C8B-B14F-4D97-AF65-F5344CB8AC3E}">
        <p14:creationId xmlns:p14="http://schemas.microsoft.com/office/powerpoint/2010/main" val="701400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Dynamic Web Sites</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Within a few years of the invention of the web, sites began to get more complicated as more and more sites began to use programs running on web servers to generate content dynamically.</a:t>
            </a:r>
          </a:p>
          <a:p>
            <a:endParaRPr lang="en-US" dirty="0" smtClean="0"/>
          </a:p>
          <a:p>
            <a:r>
              <a:rPr lang="en-US" dirty="0" smtClean="0"/>
              <a:t>A dynamic web site is a page content that is created at run-time by a program created by a programmer; this page content can vary for user to user.</a:t>
            </a:r>
          </a:p>
          <a:p>
            <a:endParaRPr lang="en-US" dirty="0"/>
          </a:p>
        </p:txBody>
      </p:sp>
      <p:sp>
        <p:nvSpPr>
          <p:cNvPr id="10" name="Text Placeholder 9"/>
          <p:cNvSpPr>
            <a:spLocks noGrp="1"/>
          </p:cNvSpPr>
          <p:nvPr>
            <p:ph type="body" sz="quarter" idx="3"/>
          </p:nvPr>
        </p:nvSpPr>
        <p:spPr/>
        <p:txBody>
          <a:bodyPr/>
          <a:lstStyle/>
          <a:p>
            <a:endParaRPr lang="en-US"/>
          </a:p>
        </p:txBody>
      </p:sp>
      <p:sp>
        <p:nvSpPr>
          <p:cNvPr id="11" name="Content Placeholder 10"/>
          <p:cNvSpPr>
            <a:spLocks noGrp="1"/>
          </p:cNvSpPr>
          <p:nvPr>
            <p:ph sz="quarter" idx="4"/>
          </p:nvPr>
        </p:nvSpPr>
        <p:spPr/>
        <p:txBody>
          <a:bodyPr/>
          <a:lstStyle/>
          <a:p>
            <a:endParaRPr lang="en-US"/>
          </a:p>
        </p:txBody>
      </p:sp>
      <p:pic>
        <p:nvPicPr>
          <p:cNvPr id="7" name="Picture 6" descr="C:\Users\ricardo\Desktop\ch1-3\CH01\4071501007.eps.png"/>
          <p:cNvPicPr>
            <a:picLocks noChangeAspect="1" noChangeArrowheads="1"/>
          </p:cNvPicPr>
          <p:nvPr/>
        </p:nvPicPr>
        <p:blipFill>
          <a:blip r:embed="rId2" cstate="print"/>
          <a:srcRect/>
          <a:stretch>
            <a:fillRect/>
          </a:stretch>
        </p:blipFill>
        <p:spPr bwMode="auto">
          <a:xfrm>
            <a:off x="4705758" y="2269192"/>
            <a:ext cx="4392522" cy="3124305"/>
          </a:xfrm>
          <a:prstGeom prst="rect">
            <a:avLst/>
          </a:prstGeom>
          <a:noFill/>
        </p:spPr>
      </p:pic>
    </p:spTree>
    <p:extLst>
      <p:ext uri="{BB962C8B-B14F-4D97-AF65-F5344CB8AC3E}">
        <p14:creationId xmlns:p14="http://schemas.microsoft.com/office/powerpoint/2010/main" val="1860806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Defining Distributed Systems (DS)</a:t>
            </a:r>
          </a:p>
          <a:p>
            <a:r>
              <a:rPr lang="en-US" dirty="0" smtClean="0"/>
              <a:t>Characteristics of DS</a:t>
            </a:r>
          </a:p>
          <a:p>
            <a:r>
              <a:rPr lang="en-US" dirty="0" smtClean="0"/>
              <a:t>Examples of DS</a:t>
            </a:r>
          </a:p>
          <a:p>
            <a:r>
              <a:rPr lang="en-US" dirty="0" smtClean="0"/>
              <a:t>Challenges of DS</a:t>
            </a:r>
            <a:endParaRPr lang="en-US" dirty="0"/>
          </a:p>
          <a:p>
            <a:r>
              <a:rPr lang="en-US" dirty="0" smtClean="0"/>
              <a:t>World Wide Web </a:t>
            </a:r>
            <a:r>
              <a:rPr lang="en-US" dirty="0"/>
              <a:t> </a:t>
            </a:r>
            <a:r>
              <a:rPr lang="en-US" dirty="0" smtClean="0"/>
              <a:t>as a DS</a:t>
            </a:r>
          </a:p>
          <a:p>
            <a:pPr lvl="1"/>
            <a:r>
              <a:rPr lang="en-US" dirty="0" smtClean="0"/>
              <a:t>History</a:t>
            </a:r>
          </a:p>
          <a:p>
            <a:pPr lvl="1"/>
            <a:r>
              <a:rPr lang="en-US" dirty="0" smtClean="0"/>
              <a:t>Protocols</a:t>
            </a:r>
          </a:p>
          <a:p>
            <a:pPr lvl="1"/>
            <a:r>
              <a:rPr lang="en-US" dirty="0" smtClean="0"/>
              <a:t>HTTP</a:t>
            </a:r>
          </a:p>
          <a:p>
            <a:pPr lvl="1"/>
            <a:r>
              <a:rPr lang="en-US" dirty="0" smtClean="0"/>
              <a:t>Architecture</a:t>
            </a:r>
          </a:p>
        </p:txBody>
      </p:sp>
    </p:spTree>
    <p:extLst>
      <p:ext uri="{BB962C8B-B14F-4D97-AF65-F5344CB8AC3E}">
        <p14:creationId xmlns:p14="http://schemas.microsoft.com/office/powerpoint/2010/main" val="4724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What’s a Protocol?</a:t>
            </a:r>
            <a:endParaRPr lang="en-US" dirty="0"/>
          </a:p>
        </p:txBody>
      </p:sp>
      <p:sp>
        <p:nvSpPr>
          <p:cNvPr id="6" name="Content Placeholder 5"/>
          <p:cNvSpPr>
            <a:spLocks noGrp="1"/>
          </p:cNvSpPr>
          <p:nvPr>
            <p:ph idx="1"/>
          </p:nvPr>
        </p:nvSpPr>
        <p:spPr/>
        <p:txBody>
          <a:bodyPr/>
          <a:lstStyle/>
          <a:p>
            <a:r>
              <a:rPr lang="en-US" dirty="0" smtClean="0"/>
              <a:t>A </a:t>
            </a:r>
            <a:r>
              <a:rPr lang="en-US" dirty="0" smtClean="0">
                <a:solidFill>
                  <a:schemeClr val="accent6">
                    <a:lumMod val="75000"/>
                  </a:schemeClr>
                </a:solidFill>
              </a:rPr>
              <a:t>protocol</a:t>
            </a:r>
            <a:r>
              <a:rPr lang="en-US" dirty="0" smtClean="0"/>
              <a:t> is a set of rules that are used when computers  communicate. </a:t>
            </a:r>
          </a:p>
          <a:p>
            <a:r>
              <a:rPr lang="en-US" dirty="0"/>
              <a:t>The TCP/IP Internet protocols were originally abstracted as a four-layer stack. </a:t>
            </a:r>
          </a:p>
          <a:p>
            <a:pPr lvl="1"/>
            <a:r>
              <a:rPr lang="en-US" dirty="0"/>
              <a:t>Later abstractions subdivide it further into five or seven layers. </a:t>
            </a:r>
          </a:p>
          <a:p>
            <a:r>
              <a:rPr lang="en-US" dirty="0"/>
              <a:t>Since we are focused on the top layer anyhow, we will use the earliest and simplest </a:t>
            </a:r>
            <a:r>
              <a:rPr lang="en-US" b="1" dirty="0">
                <a:solidFill>
                  <a:schemeClr val="accent1"/>
                </a:solidFill>
              </a:rPr>
              <a:t>four-layer network model</a:t>
            </a:r>
            <a:r>
              <a:rPr lang="en-US" dirty="0"/>
              <a:t>.</a:t>
            </a:r>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Architecture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772816"/>
            <a:ext cx="3392859" cy="4876800"/>
          </a:xfrm>
        </p:spPr>
      </p:pic>
      <p:sp>
        <p:nvSpPr>
          <p:cNvPr id="7" name="TextBox 6"/>
          <p:cNvSpPr txBox="1"/>
          <p:nvPr/>
        </p:nvSpPr>
        <p:spPr>
          <a:xfrm>
            <a:off x="3960087" y="5750897"/>
            <a:ext cx="5160387" cy="369332"/>
          </a:xfrm>
          <a:prstGeom prst="rect">
            <a:avLst/>
          </a:prstGeom>
          <a:noFill/>
        </p:spPr>
        <p:txBody>
          <a:bodyPr wrap="none" rtlCol="0">
            <a:spAutoFit/>
          </a:bodyPr>
          <a:lstStyle/>
          <a:p>
            <a:r>
              <a:rPr lang="en-US" dirty="0" smtClean="0"/>
              <a:t>Responsible for physical transmission of raw bits</a:t>
            </a:r>
            <a:endParaRPr lang="en-US" dirty="0"/>
          </a:p>
        </p:txBody>
      </p:sp>
      <p:sp>
        <p:nvSpPr>
          <p:cNvPr id="8" name="TextBox 7"/>
          <p:cNvSpPr txBox="1"/>
          <p:nvPr/>
        </p:nvSpPr>
        <p:spPr>
          <a:xfrm>
            <a:off x="3938901" y="4365104"/>
            <a:ext cx="5083443" cy="369332"/>
          </a:xfrm>
          <a:prstGeom prst="rect">
            <a:avLst/>
          </a:prstGeom>
          <a:noFill/>
        </p:spPr>
        <p:txBody>
          <a:bodyPr wrap="none" rtlCol="0">
            <a:spAutoFit/>
          </a:bodyPr>
          <a:lstStyle/>
          <a:p>
            <a:r>
              <a:rPr lang="en-US" dirty="0" smtClean="0"/>
              <a:t>Establishes connection, routing, and addressing</a:t>
            </a:r>
            <a:endParaRPr lang="en-US" dirty="0"/>
          </a:p>
        </p:txBody>
      </p:sp>
      <p:sp>
        <p:nvSpPr>
          <p:cNvPr id="9" name="TextBox 8"/>
          <p:cNvSpPr txBox="1"/>
          <p:nvPr/>
        </p:nvSpPr>
        <p:spPr>
          <a:xfrm>
            <a:off x="3895996" y="3277381"/>
            <a:ext cx="4924476" cy="646331"/>
          </a:xfrm>
          <a:prstGeom prst="rect">
            <a:avLst/>
          </a:prstGeom>
          <a:noFill/>
        </p:spPr>
        <p:txBody>
          <a:bodyPr wrap="square" rtlCol="0">
            <a:spAutoFit/>
          </a:bodyPr>
          <a:lstStyle/>
          <a:p>
            <a:r>
              <a:rPr lang="en-US" dirty="0" smtClean="0"/>
              <a:t>Ensures transmissions arrive in order and without error</a:t>
            </a:r>
            <a:endParaRPr lang="en-US" dirty="0"/>
          </a:p>
        </p:txBody>
      </p:sp>
      <p:sp>
        <p:nvSpPr>
          <p:cNvPr id="10" name="TextBox 9"/>
          <p:cNvSpPr txBox="1"/>
          <p:nvPr/>
        </p:nvSpPr>
        <p:spPr>
          <a:xfrm>
            <a:off x="3895996" y="2170997"/>
            <a:ext cx="4924476" cy="646331"/>
          </a:xfrm>
          <a:prstGeom prst="rect">
            <a:avLst/>
          </a:prstGeom>
          <a:noFill/>
        </p:spPr>
        <p:txBody>
          <a:bodyPr wrap="square" rtlCol="0">
            <a:spAutoFit/>
          </a:bodyPr>
          <a:lstStyle/>
          <a:p>
            <a:r>
              <a:rPr lang="en-US" smtClean="0"/>
              <a:t>Higher protocols </a:t>
            </a:r>
            <a:r>
              <a:rPr lang="en-US" dirty="0" smtClean="0"/>
              <a:t>that allow applications to interact with the transport layer</a:t>
            </a:r>
            <a:endParaRPr lang="en-US" dirty="0"/>
          </a:p>
        </p:txBody>
      </p:sp>
    </p:spTree>
    <p:extLst>
      <p:ext uri="{BB962C8B-B14F-4D97-AF65-F5344CB8AC3E}">
        <p14:creationId xmlns:p14="http://schemas.microsoft.com/office/powerpoint/2010/main" val="691942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Layer</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accent1"/>
                </a:solidFill>
              </a:rPr>
              <a:t>link layer </a:t>
            </a:r>
            <a:r>
              <a:rPr lang="en-US" dirty="0" smtClean="0"/>
              <a:t>is the lowest layer, responsible for both the physical transmission across media (wires, wireless) and establishing logical links. </a:t>
            </a:r>
          </a:p>
          <a:p>
            <a:r>
              <a:rPr lang="en-US" dirty="0" smtClean="0"/>
              <a:t>It handles issues like packet creation, transmission, reception and error detection, collisions, line sharing and more.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Internet Layer</a:t>
            </a:r>
            <a:endParaRPr lang="en-US" dirty="0"/>
          </a:p>
        </p:txBody>
      </p:sp>
      <p:sp>
        <p:nvSpPr>
          <p:cNvPr id="3" name="Content Placeholder 2"/>
          <p:cNvSpPr>
            <a:spLocks noGrp="1"/>
          </p:cNvSpPr>
          <p:nvPr>
            <p:ph idx="1"/>
          </p:nvPr>
        </p:nvSpPr>
        <p:spPr/>
        <p:txBody>
          <a:bodyPr/>
          <a:lstStyle/>
          <a:p>
            <a:r>
              <a:rPr lang="en-US" smtClean="0"/>
              <a:t>The internet layer (sometimes also called the IP Layer) routes packets between communication partners across networks. </a:t>
            </a:r>
            <a:endParaRPr lang="en-US" dirty="0" smtClean="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2705716"/>
            <a:ext cx="2888803" cy="41522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990600"/>
          </a:xfrm>
        </p:spPr>
        <p:txBody>
          <a:bodyPr/>
          <a:lstStyle/>
          <a:p>
            <a:r>
              <a:rPr lang="en-US" dirty="0" smtClean="0"/>
              <a:t>Internet Protocol (IP) </a:t>
            </a:r>
            <a:endParaRPr lang="en-US" dirty="0"/>
          </a:p>
        </p:txBody>
      </p:sp>
      <p:sp>
        <p:nvSpPr>
          <p:cNvPr id="3" name="Content Placeholder 2"/>
          <p:cNvSpPr>
            <a:spLocks noGrp="1"/>
          </p:cNvSpPr>
          <p:nvPr>
            <p:ph idx="1"/>
          </p:nvPr>
        </p:nvSpPr>
        <p:spPr/>
        <p:txBody>
          <a:bodyPr>
            <a:normAutofit lnSpcReduction="10000"/>
          </a:bodyPr>
          <a:lstStyle/>
          <a:p>
            <a:r>
              <a:rPr lang="en-US" dirty="0" smtClean="0"/>
              <a:t>The Internet uses the </a:t>
            </a:r>
            <a:r>
              <a:rPr lang="en-US" b="1" dirty="0" smtClean="0">
                <a:solidFill>
                  <a:schemeClr val="accent6"/>
                </a:solidFill>
              </a:rPr>
              <a:t>Internet Protocol</a:t>
            </a:r>
            <a:r>
              <a:rPr lang="en-US" dirty="0" smtClean="0">
                <a:solidFill>
                  <a:schemeClr val="accent6"/>
                </a:solidFill>
              </a:rPr>
              <a:t> (</a:t>
            </a:r>
            <a:r>
              <a:rPr lang="en-US" b="1" dirty="0" smtClean="0">
                <a:solidFill>
                  <a:schemeClr val="accent6"/>
                </a:solidFill>
              </a:rPr>
              <a:t>IP</a:t>
            </a:r>
            <a:r>
              <a:rPr lang="en-US" dirty="0" smtClean="0">
                <a:solidFill>
                  <a:schemeClr val="accent6"/>
                </a:solidFill>
              </a:rPr>
              <a:t>) </a:t>
            </a:r>
            <a:r>
              <a:rPr lang="en-US" dirty="0" smtClean="0"/>
              <a:t>addresses to identify destinations on the Internet. </a:t>
            </a:r>
          </a:p>
          <a:p>
            <a:endParaRPr lang="en-US" dirty="0" smtClean="0"/>
          </a:p>
          <a:p>
            <a:r>
              <a:rPr lang="en-US" dirty="0" smtClean="0"/>
              <a:t>Every device connected to the Internet has an </a:t>
            </a:r>
            <a:r>
              <a:rPr lang="en-US" b="1" dirty="0" smtClean="0">
                <a:solidFill>
                  <a:schemeClr val="accent6"/>
                </a:solidFill>
              </a:rPr>
              <a:t>IP address</a:t>
            </a:r>
            <a:r>
              <a:rPr lang="en-US" dirty="0" smtClean="0"/>
              <a:t>, which is a numeric code that is meant to uniquely identify it.</a:t>
            </a:r>
          </a:p>
          <a:p>
            <a:endParaRPr lang="en-US" dirty="0" smtClean="0"/>
          </a:p>
          <a:p>
            <a:r>
              <a:rPr lang="en-US" dirty="0"/>
              <a:t>Your IP address will generally be assigned to you by your </a:t>
            </a:r>
            <a:r>
              <a:rPr lang="en-US" b="1" dirty="0">
                <a:solidFill>
                  <a:schemeClr val="accent6"/>
                </a:solidFill>
              </a:rPr>
              <a:t>Internet Service Provider (ISP)</a:t>
            </a:r>
            <a:r>
              <a:rPr lang="en-US" dirty="0"/>
              <a:t>. </a:t>
            </a:r>
          </a:p>
          <a:p>
            <a:pPr lvl="1"/>
            <a:r>
              <a:rPr lang="en-US" dirty="0"/>
              <a:t>In organizations, large and small, purchasing extra IP addresses from the ISP is not cost effective. </a:t>
            </a:r>
          </a:p>
          <a:p>
            <a:pPr lvl="1"/>
            <a:r>
              <a:rPr lang="en-US" dirty="0"/>
              <a:t>In a local network, computers can share a single IP address between them. </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 and the Internet </a:t>
            </a:r>
            <a:endParaRPr lang="en-US" dirty="0"/>
          </a:p>
        </p:txBody>
      </p:sp>
      <p:pic>
        <p:nvPicPr>
          <p:cNvPr id="129027" name="Picture 3" descr="T:\CompSci\Research\web development textbook\manuscript\misc-images\testers\Figure01-09.png"/>
          <p:cNvPicPr>
            <a:picLocks noChangeAspect="1" noChangeArrowheads="1"/>
          </p:cNvPicPr>
          <p:nvPr/>
        </p:nvPicPr>
        <p:blipFill>
          <a:blip r:embed="rId2" cstate="print"/>
          <a:srcRect/>
          <a:stretch>
            <a:fillRect/>
          </a:stretch>
        </p:blipFill>
        <p:spPr bwMode="auto">
          <a:xfrm>
            <a:off x="539552" y="1536700"/>
            <a:ext cx="7298342" cy="51054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IPv4</a:t>
            </a:r>
            <a:r>
              <a:rPr lang="en-US" b="1" dirty="0" smtClean="0"/>
              <a:t> </a:t>
            </a:r>
            <a:r>
              <a:rPr lang="en-US" dirty="0" smtClean="0"/>
              <a:t>addresses are the IP addresses from the original TCP/IP protocol. </a:t>
            </a:r>
          </a:p>
          <a:p>
            <a:endParaRPr lang="en-US" dirty="0" smtClean="0"/>
          </a:p>
          <a:p>
            <a:r>
              <a:rPr lang="en-US" dirty="0" smtClean="0"/>
              <a:t>In IPv4, 12 numbers are used (implemented as four 8-bit integers), written with a dot between each integer. </a:t>
            </a:r>
          </a:p>
          <a:p>
            <a:endParaRPr lang="en-US" dirty="0" smtClean="0"/>
          </a:p>
          <a:p>
            <a:r>
              <a:rPr lang="en-US" dirty="0" smtClean="0"/>
              <a:t>Since an unsigned 8-bit integer's maximum value is 255, four integers together can encode approximately 4.2 billion unique IP addresses.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lstStyle/>
          <a:p>
            <a:r>
              <a:rPr lang="en-US" dirty="0" smtClean="0"/>
              <a:t>To future proof the Internet against the 4.2 billion limit, a new version of the IP protocol was created, </a:t>
            </a:r>
            <a:r>
              <a:rPr lang="en-US" b="1" dirty="0" smtClean="0">
                <a:solidFill>
                  <a:schemeClr val="accent6">
                    <a:lumMod val="75000"/>
                  </a:schemeClr>
                </a:solidFill>
              </a:rPr>
              <a:t>IPv6</a:t>
            </a:r>
            <a:r>
              <a:rPr lang="en-US" dirty="0" smtClean="0"/>
              <a:t>. </a:t>
            </a:r>
          </a:p>
          <a:p>
            <a:endParaRPr lang="en-US" dirty="0" smtClean="0"/>
          </a:p>
          <a:p>
            <a:r>
              <a:rPr lang="en-US" dirty="0" smtClean="0"/>
              <a:t>This newer version uses eight </a:t>
            </a:r>
            <a:r>
              <a:rPr lang="en-US" b="1" dirty="0" smtClean="0">
                <a:solidFill>
                  <a:schemeClr val="accent4"/>
                </a:solidFill>
              </a:rPr>
              <a:t>16-bit</a:t>
            </a:r>
            <a:r>
              <a:rPr lang="en-US" dirty="0" smtClean="0"/>
              <a:t> integers for </a:t>
            </a:r>
            <a:r>
              <a:rPr lang="en-US" b="1" dirty="0" smtClean="0">
                <a:solidFill>
                  <a:schemeClr val="accent4"/>
                </a:solidFill>
              </a:rPr>
              <a:t>2</a:t>
            </a:r>
            <a:r>
              <a:rPr lang="en-US" b="1" baseline="30000" dirty="0" smtClean="0">
                <a:solidFill>
                  <a:schemeClr val="accent4"/>
                </a:solidFill>
              </a:rPr>
              <a:t>128</a:t>
            </a:r>
            <a:r>
              <a:rPr lang="en-US" b="1" dirty="0" smtClean="0">
                <a:solidFill>
                  <a:schemeClr val="accent4"/>
                </a:solidFill>
              </a:rPr>
              <a:t> </a:t>
            </a:r>
            <a:r>
              <a:rPr lang="en-US" dirty="0" smtClean="0"/>
              <a:t>unique addresses, over a billion billion times the number in </a:t>
            </a:r>
            <a:r>
              <a:rPr lang="en-US" dirty="0" smtClean="0">
                <a:solidFill>
                  <a:schemeClr val="accent6">
                    <a:lumMod val="75000"/>
                  </a:schemeClr>
                </a:solidFill>
              </a:rPr>
              <a:t>IPv4</a:t>
            </a:r>
            <a:r>
              <a:rPr lang="en-US" dirty="0" smtClean="0"/>
              <a:t>. </a:t>
            </a:r>
          </a:p>
          <a:p>
            <a:endParaRPr lang="en-US" dirty="0" smtClean="0"/>
          </a:p>
          <a:p>
            <a:r>
              <a:rPr lang="en-US" dirty="0" smtClean="0"/>
              <a:t>These 16-bit integers are normally written in hexadecimal, due to their longer length.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0" name="Object 2"/>
          <p:cNvGraphicFramePr>
            <a:graphicFrameLocks noChangeAspect="1"/>
          </p:cNvGraphicFramePr>
          <p:nvPr>
            <p:extLst>
              <p:ext uri="{D42A27DB-BD31-4B8C-83A1-F6EECF244321}">
                <p14:modId xmlns:p14="http://schemas.microsoft.com/office/powerpoint/2010/main" val="1056233683"/>
              </p:ext>
            </p:extLst>
          </p:nvPr>
        </p:nvGraphicFramePr>
        <p:xfrm>
          <a:off x="-108520" y="1124744"/>
          <a:ext cx="9130117" cy="3823320"/>
        </p:xfrm>
        <a:graphic>
          <a:graphicData uri="http://schemas.openxmlformats.org/presentationml/2006/ole">
            <mc:AlternateContent xmlns:mc="http://schemas.openxmlformats.org/markup-compatibility/2006">
              <mc:Choice xmlns:v="urn:schemas-microsoft-com:vml" Requires="v">
                <p:oleObj spid="_x0000_s130073" name="Visio" r:id="rId3" imgW="6448343" imgH="2699966" progId="Visio.Drawing.11">
                  <p:embed/>
                </p:oleObj>
              </mc:Choice>
              <mc:Fallback>
                <p:oleObj name="Visio" r:id="rId3" imgW="6448343" imgH="2699966"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1124744"/>
                        <a:ext cx="9130117" cy="3823320"/>
                      </a:xfrm>
                      <a:prstGeom prst="rect">
                        <a:avLst/>
                      </a:prstGeom>
                      <a:noFill/>
                      <a:ln>
                        <a:noFill/>
                      </a:ln>
                      <a:effectLs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dirty="0" smtClean="0">
                <a:solidFill>
                  <a:schemeClr val="accent1"/>
                </a:solidFill>
              </a:rPr>
              <a:t>transport layer</a:t>
            </a:r>
            <a:r>
              <a:rPr lang="en-US" dirty="0" smtClean="0">
                <a:solidFill>
                  <a:schemeClr val="accent1"/>
                </a:solidFill>
              </a:rPr>
              <a:t> </a:t>
            </a:r>
            <a:r>
              <a:rPr lang="en-US" dirty="0" smtClean="0"/>
              <a:t>ensures transmissions arrive, in order, and without error.  </a:t>
            </a:r>
          </a:p>
          <a:p>
            <a:r>
              <a:rPr lang="en-US" dirty="0" smtClean="0"/>
              <a:t>This is accomplished through a few mechanisms. </a:t>
            </a:r>
          </a:p>
          <a:p>
            <a:endParaRPr lang="en-US" dirty="0" smtClean="0"/>
          </a:p>
          <a:p>
            <a:pPr lvl="1"/>
            <a:r>
              <a:rPr lang="en-US" dirty="0" smtClean="0"/>
              <a:t>First, the data is broken into packets formatting according to the </a:t>
            </a:r>
            <a:r>
              <a:rPr lang="en-US" b="1" dirty="0" smtClean="0">
                <a:solidFill>
                  <a:schemeClr val="accent1"/>
                </a:solidFill>
              </a:rPr>
              <a:t>Transmission Control Protocol</a:t>
            </a:r>
            <a:r>
              <a:rPr lang="en-US" dirty="0" smtClean="0">
                <a:solidFill>
                  <a:schemeClr val="accent1"/>
                </a:solidFill>
              </a:rPr>
              <a:t> </a:t>
            </a:r>
            <a:r>
              <a:rPr lang="en-US" dirty="0" smtClean="0"/>
              <a:t>(</a:t>
            </a:r>
            <a:r>
              <a:rPr lang="en-US" b="1" dirty="0" smtClean="0">
                <a:solidFill>
                  <a:schemeClr val="accent1"/>
                </a:solidFill>
              </a:rPr>
              <a:t>TCP</a:t>
            </a:r>
            <a:r>
              <a:rPr lang="en-US" dirty="0" smtClean="0"/>
              <a:t>). </a:t>
            </a:r>
          </a:p>
          <a:p>
            <a:pPr lvl="1"/>
            <a:endParaRPr lang="en-US" dirty="0" smtClean="0"/>
          </a:p>
          <a:p>
            <a:pPr lvl="1"/>
            <a:r>
              <a:rPr lang="en-US" dirty="0" smtClean="0"/>
              <a:t>Secondly</a:t>
            </a:r>
            <a:r>
              <a:rPr lang="en-US" dirty="0"/>
              <a:t>, each packet is acknowledged back to the sender so in the event of a lost packet, the transmitter will realize a packet has been lost since no ACK arrived for that packet. </a:t>
            </a:r>
          </a:p>
          <a:p>
            <a:pPr lvl="1"/>
            <a:endParaRPr lang="en-US" dirty="0" smtClean="0"/>
          </a:p>
          <a:p>
            <a:pPr lvl="1"/>
            <a:r>
              <a:rPr lang="en-US" dirty="0" smtClean="0"/>
              <a:t>That </a:t>
            </a:r>
            <a:r>
              <a:rPr lang="en-US" dirty="0"/>
              <a:t>packet is retransmitted, and although out of order, is reordered at the destination. </a:t>
            </a:r>
          </a:p>
          <a:p>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are Distributed Systems	</a:t>
            </a:r>
            <a:endParaRPr lang="en-US" dirty="0"/>
          </a:p>
        </p:txBody>
      </p:sp>
      <p:sp>
        <p:nvSpPr>
          <p:cNvPr id="3" name="Content Placeholder 2"/>
          <p:cNvSpPr>
            <a:spLocks noGrp="1"/>
          </p:cNvSpPr>
          <p:nvPr>
            <p:ph idx="1"/>
          </p:nvPr>
        </p:nvSpPr>
        <p:spPr/>
        <p:txBody>
          <a:bodyPr>
            <a:normAutofit/>
          </a:bodyPr>
          <a:lstStyle/>
          <a:p>
            <a:r>
              <a:rPr lang="en-US" dirty="0" smtClean="0"/>
              <a:t>Early computing was performed on a single processor </a:t>
            </a:r>
            <a:r>
              <a:rPr lang="is-IS" dirty="0" smtClean="0"/>
              <a:t>… usually refered to as </a:t>
            </a:r>
            <a:r>
              <a:rPr lang="is-IS" b="1" dirty="0" smtClean="0">
                <a:solidFill>
                  <a:schemeClr val="accent6">
                    <a:lumMod val="75000"/>
                  </a:schemeClr>
                </a:solidFill>
              </a:rPr>
              <a:t>Centralized Computing</a:t>
            </a:r>
            <a:r>
              <a:rPr lang="is-IS" dirty="0" smtClean="0"/>
              <a:t>.</a:t>
            </a:r>
          </a:p>
          <a:p>
            <a:endParaRPr lang="is-IS" dirty="0" smtClean="0"/>
          </a:p>
          <a:p>
            <a:r>
              <a:rPr lang="is-IS" dirty="0" smtClean="0"/>
              <a:t>A </a:t>
            </a:r>
            <a:r>
              <a:rPr lang="is-IS" b="1" dirty="0" smtClean="0">
                <a:solidFill>
                  <a:schemeClr val="accent6">
                    <a:lumMod val="75000"/>
                  </a:schemeClr>
                </a:solidFill>
              </a:rPr>
              <a:t>Distributed System </a:t>
            </a:r>
            <a:r>
              <a:rPr lang="is-IS" dirty="0" smtClean="0"/>
              <a:t>is a collection of independent computers, interconnected via a network, which are able to coordinate on a task and appear to users as a single coherent system.</a:t>
            </a:r>
          </a:p>
          <a:p>
            <a:endParaRPr lang="is-IS" dirty="0" smtClean="0"/>
          </a:p>
          <a:p>
            <a:endParaRPr lang="en-US" dirty="0"/>
          </a:p>
        </p:txBody>
      </p:sp>
    </p:spTree>
    <p:extLst>
      <p:ext uri="{BB962C8B-B14F-4D97-AF65-F5344CB8AC3E}">
        <p14:creationId xmlns:p14="http://schemas.microsoft.com/office/powerpoint/2010/main" val="6910139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46" y="332656"/>
            <a:ext cx="8229600" cy="990600"/>
          </a:xfrm>
        </p:spPr>
        <p:txBody>
          <a:bodyPr/>
          <a:lstStyle/>
          <a:p>
            <a:r>
              <a:rPr lang="en-US" dirty="0" smtClean="0"/>
              <a:t>TCP Packets</a:t>
            </a:r>
            <a:endParaRPr lang="en-US" dirty="0"/>
          </a:p>
        </p:txBody>
      </p:sp>
      <p:pic>
        <p:nvPicPr>
          <p:cNvPr id="131076" name="Picture 4" descr="C:\Users\ricardo\Desktop\ch1-3\CH01\4071501011.eps.png"/>
          <p:cNvPicPr>
            <a:picLocks noChangeAspect="1" noChangeArrowheads="1"/>
          </p:cNvPicPr>
          <p:nvPr/>
        </p:nvPicPr>
        <p:blipFill>
          <a:blip r:embed="rId2" cstate="print"/>
          <a:srcRect/>
          <a:stretch>
            <a:fillRect/>
          </a:stretch>
        </p:blipFill>
        <p:spPr bwMode="auto">
          <a:xfrm>
            <a:off x="683568" y="1196752"/>
            <a:ext cx="7476356" cy="4863309"/>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US" dirty="0"/>
          </a:p>
        </p:txBody>
      </p:sp>
      <p:sp>
        <p:nvSpPr>
          <p:cNvPr id="3" name="Content Placeholder 2"/>
          <p:cNvSpPr>
            <a:spLocks noGrp="1"/>
          </p:cNvSpPr>
          <p:nvPr>
            <p:ph idx="1"/>
          </p:nvPr>
        </p:nvSpPr>
        <p:spPr/>
        <p:txBody>
          <a:bodyPr/>
          <a:lstStyle/>
          <a:p>
            <a:r>
              <a:rPr lang="en-US" dirty="0" smtClean="0"/>
              <a:t>With the </a:t>
            </a:r>
            <a:r>
              <a:rPr lang="en-US" b="1" dirty="0" smtClean="0">
                <a:solidFill>
                  <a:schemeClr val="accent1"/>
                </a:solidFill>
              </a:rPr>
              <a:t>application layer</a:t>
            </a:r>
            <a:r>
              <a:rPr lang="en-US" dirty="0" smtClean="0"/>
              <a:t>, we are the level of protocols familiar to most web developers.  </a:t>
            </a:r>
          </a:p>
          <a:p>
            <a:endParaRPr lang="en-US" dirty="0" smtClean="0"/>
          </a:p>
          <a:p>
            <a:r>
              <a:rPr lang="en-US" dirty="0" smtClean="0"/>
              <a:t>Application layer protocols implement process-to-process communication and are at a higher level of abstraction in comparison to the low-level packet and IP addresses protocols in the layers below it.</a:t>
            </a:r>
          </a:p>
          <a:p>
            <a:endParaRPr lang="en-US" dirty="0" smtClean="0"/>
          </a:p>
          <a:p>
            <a:r>
              <a:rPr lang="en-US" dirty="0" smtClean="0"/>
              <a:t>Examples: HTPP, SSH, FTP, DNS, POP, SMTP.</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Client-Server Model</a:t>
            </a:r>
            <a:endParaRPr lang="en-US" dirty="0"/>
          </a:p>
        </p:txBody>
      </p:sp>
      <p:sp>
        <p:nvSpPr>
          <p:cNvPr id="3" name="Content Placeholder 2"/>
          <p:cNvSpPr>
            <a:spLocks noGrp="1"/>
          </p:cNvSpPr>
          <p:nvPr>
            <p:ph idx="1"/>
          </p:nvPr>
        </p:nvSpPr>
        <p:spPr/>
        <p:txBody>
          <a:bodyPr>
            <a:normAutofit/>
          </a:bodyPr>
          <a:lstStyle/>
          <a:p>
            <a:r>
              <a:rPr lang="en-US" dirty="0" smtClean="0"/>
              <a:t>The web is sometimes referred to as a client-server model of communications. </a:t>
            </a:r>
          </a:p>
          <a:p>
            <a:r>
              <a:rPr lang="en-US" dirty="0" smtClean="0"/>
              <a:t>In the </a:t>
            </a:r>
            <a:r>
              <a:rPr lang="en-US" b="1" dirty="0" smtClean="0">
                <a:solidFill>
                  <a:schemeClr val="accent1"/>
                </a:solidFill>
              </a:rPr>
              <a:t>client-server model</a:t>
            </a:r>
            <a:r>
              <a:rPr lang="en-US" dirty="0" smtClean="0"/>
              <a:t>, there are two types of actors: clients and servers.</a:t>
            </a:r>
          </a:p>
          <a:p>
            <a:r>
              <a:rPr lang="en-US" dirty="0" smtClean="0"/>
              <a:t>The </a:t>
            </a:r>
            <a:r>
              <a:rPr lang="en-US" b="1" dirty="0" smtClean="0">
                <a:solidFill>
                  <a:schemeClr val="accent1"/>
                </a:solidFill>
              </a:rPr>
              <a:t>server</a:t>
            </a:r>
            <a:r>
              <a:rPr lang="en-US" dirty="0" smtClean="0"/>
              <a:t> is a computer agent that is normally active 24 hours a day, 7 days a week (or simply 24/7), listening for queries from any client who make a request. </a:t>
            </a:r>
          </a:p>
          <a:p>
            <a:r>
              <a:rPr lang="en-US" dirty="0" smtClean="0"/>
              <a:t>A </a:t>
            </a:r>
            <a:r>
              <a:rPr lang="en-US" b="1" dirty="0" smtClean="0">
                <a:solidFill>
                  <a:schemeClr val="accent1"/>
                </a:solidFill>
              </a:rPr>
              <a:t>client</a:t>
            </a:r>
            <a:r>
              <a:rPr lang="en-US" dirty="0" smtClean="0"/>
              <a:t> is a computer agent that makes requests and receives responses from the server, in the form of response codes, images, text files, and other data.</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Request-Response Loop</a:t>
            </a:r>
            <a:endParaRPr lang="en-US" dirty="0"/>
          </a:p>
        </p:txBody>
      </p:sp>
      <p:sp>
        <p:nvSpPr>
          <p:cNvPr id="3" name="Content Placeholder 2"/>
          <p:cNvSpPr>
            <a:spLocks noGrp="1"/>
          </p:cNvSpPr>
          <p:nvPr>
            <p:ph idx="1"/>
          </p:nvPr>
        </p:nvSpPr>
        <p:spPr/>
        <p:txBody>
          <a:bodyPr/>
          <a:lstStyle/>
          <a:p>
            <a:r>
              <a:rPr lang="en-US" dirty="0" smtClean="0"/>
              <a:t>Within the client-server model, the </a:t>
            </a:r>
            <a:r>
              <a:rPr lang="en-US" b="1" dirty="0" smtClean="0">
                <a:solidFill>
                  <a:schemeClr val="accent1"/>
                </a:solidFill>
              </a:rPr>
              <a:t>request-response loop</a:t>
            </a:r>
            <a:r>
              <a:rPr lang="en-US" dirty="0" smtClean="0"/>
              <a:t> is the most basic mechanism on the server for receiving requests and transmitting data in response. </a:t>
            </a:r>
          </a:p>
          <a:p>
            <a:r>
              <a:rPr lang="en-US" dirty="0" smtClean="0"/>
              <a:t>The client initiates a </a:t>
            </a:r>
            <a:r>
              <a:rPr lang="en-US" b="1" dirty="0" smtClean="0">
                <a:solidFill>
                  <a:schemeClr val="accent1"/>
                </a:solidFill>
              </a:rPr>
              <a:t>request</a:t>
            </a:r>
            <a:r>
              <a:rPr lang="en-US" dirty="0" smtClean="0"/>
              <a:t> to a server and gets a </a:t>
            </a:r>
            <a:r>
              <a:rPr lang="en-US" b="1" dirty="0" smtClean="0">
                <a:solidFill>
                  <a:schemeClr val="accent1"/>
                </a:solidFill>
              </a:rPr>
              <a:t>response</a:t>
            </a:r>
            <a:r>
              <a:rPr lang="en-US" dirty="0" smtClean="0"/>
              <a:t> that could include some resource like an HTML file, an image or some other data.</a:t>
            </a:r>
            <a:endParaRPr lang="en-US" dirty="0"/>
          </a:p>
        </p:txBody>
      </p:sp>
      <p:pic>
        <p:nvPicPr>
          <p:cNvPr id="133124" name="Picture 4" descr="C:\Users\ricardo\Desktop\ch1-3\CH01\4071501012.eps.png"/>
          <p:cNvPicPr>
            <a:picLocks noChangeAspect="1" noChangeArrowheads="1"/>
          </p:cNvPicPr>
          <p:nvPr/>
        </p:nvPicPr>
        <p:blipFill>
          <a:blip r:embed="rId2" cstate="print"/>
          <a:srcRect/>
          <a:stretch>
            <a:fillRect/>
          </a:stretch>
        </p:blipFill>
        <p:spPr bwMode="auto">
          <a:xfrm>
            <a:off x="4556405" y="3969766"/>
            <a:ext cx="3528392" cy="250723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Peer-to-Peer Alternative</a:t>
            </a:r>
            <a:endParaRPr lang="en-US" dirty="0"/>
          </a:p>
        </p:txBody>
      </p:sp>
      <p:sp>
        <p:nvSpPr>
          <p:cNvPr id="3" name="Content Placeholder 2"/>
          <p:cNvSpPr>
            <a:spLocks noGrp="1"/>
          </p:cNvSpPr>
          <p:nvPr>
            <p:ph idx="1"/>
          </p:nvPr>
        </p:nvSpPr>
        <p:spPr/>
        <p:txBody>
          <a:bodyPr/>
          <a:lstStyle/>
          <a:p>
            <a:r>
              <a:rPr lang="en-US" dirty="0" smtClean="0"/>
              <a:t>In the </a:t>
            </a:r>
            <a:r>
              <a:rPr lang="en-US" b="1" dirty="0" smtClean="0">
                <a:solidFill>
                  <a:schemeClr val="accent1"/>
                </a:solidFill>
              </a:rPr>
              <a:t>peer-to-peer model </a:t>
            </a:r>
            <a:r>
              <a:rPr lang="en-US" dirty="0" smtClean="0"/>
              <a:t>where each computer is functionally identical, each node is able to send and receive directly with one another. </a:t>
            </a:r>
          </a:p>
          <a:p>
            <a:r>
              <a:rPr lang="en-US" dirty="0" smtClean="0"/>
              <a:t>In such a model each peer acts as both a client and server able to upload and download information. </a:t>
            </a:r>
          </a:p>
          <a:p>
            <a:r>
              <a:rPr lang="en-US" dirty="0" smtClean="0"/>
              <a:t>Used for computing clusters</a:t>
            </a:r>
          </a:p>
        </p:txBody>
      </p:sp>
      <p:pic>
        <p:nvPicPr>
          <p:cNvPr id="5" name="Picture 4" descr="C:\Users\ricardo\Desktop\ch1-3\CH01\4071501013.eps.png"/>
          <p:cNvPicPr>
            <a:picLocks noChangeAspect="1" noChangeArrowheads="1"/>
          </p:cNvPicPr>
          <p:nvPr/>
        </p:nvPicPr>
        <p:blipFill>
          <a:blip r:embed="rId2" cstate="print"/>
          <a:srcRect/>
          <a:stretch>
            <a:fillRect/>
          </a:stretch>
        </p:blipFill>
        <p:spPr bwMode="auto">
          <a:xfrm>
            <a:off x="4932040" y="3614137"/>
            <a:ext cx="2952328" cy="286286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Server Types</a:t>
            </a:r>
            <a:endParaRPr lang="en-US" dirty="0"/>
          </a:p>
        </p:txBody>
      </p:sp>
      <p:sp>
        <p:nvSpPr>
          <p:cNvPr id="4" name="Content Placeholder 3"/>
          <p:cNvSpPr>
            <a:spLocks noGrp="1"/>
          </p:cNvSpPr>
          <p:nvPr>
            <p:ph idx="1"/>
          </p:nvPr>
        </p:nvSpPr>
        <p:spPr/>
        <p:txBody>
          <a:bodyPr/>
          <a:lstStyle/>
          <a:p>
            <a:r>
              <a:rPr lang="en-US" sz="2200" dirty="0" smtClean="0"/>
              <a:t>Earlier, the server was shown as a single machine, which is fine from a conceptual standpoint. </a:t>
            </a:r>
          </a:p>
          <a:p>
            <a:r>
              <a:rPr lang="en-US" sz="2200" dirty="0" smtClean="0"/>
              <a:t>Clients make requests for resources from a URL; to the client, the server </a:t>
            </a:r>
            <a:r>
              <a:rPr lang="en-US" sz="2200" i="1" dirty="0" smtClean="0"/>
              <a:t>is</a:t>
            </a:r>
            <a:r>
              <a:rPr lang="en-US" sz="2200" dirty="0" smtClean="0"/>
              <a:t> a single machine.</a:t>
            </a:r>
          </a:p>
          <a:p>
            <a:r>
              <a:rPr lang="en-US" sz="2200" dirty="0" smtClean="0"/>
              <a:t>However, most real-world web sites are typically not served from a single server machine, but by many servers. </a:t>
            </a:r>
          </a:p>
          <a:p>
            <a:r>
              <a:rPr lang="en-US" sz="2200" dirty="0" smtClean="0"/>
              <a:t>It is common to </a:t>
            </a:r>
            <a:r>
              <a:rPr lang="en-US" sz="2200" dirty="0" smtClean="0">
                <a:solidFill>
                  <a:schemeClr val="accent6"/>
                </a:solidFill>
              </a:rPr>
              <a:t>split the functionality </a:t>
            </a:r>
            <a:r>
              <a:rPr lang="en-US" sz="2200" dirty="0" smtClean="0"/>
              <a:t>of a web site between several different types of server.</a:t>
            </a:r>
          </a:p>
          <a:p>
            <a:endParaRPr lang="en-US" dirty="0"/>
          </a:p>
        </p:txBody>
      </p:sp>
      <p:pic>
        <p:nvPicPr>
          <p:cNvPr id="6" name="Picture 4" descr="T:\CompSci\Research\web development textbook\manuscript\misc-images\testers\Figure01-14.png"/>
          <p:cNvPicPr>
            <a:picLocks noChangeAspect="1" noChangeArrowheads="1"/>
          </p:cNvPicPr>
          <p:nvPr/>
        </p:nvPicPr>
        <p:blipFill>
          <a:blip r:embed="rId2" cstate="print"/>
          <a:srcRect/>
          <a:stretch>
            <a:fillRect/>
          </a:stretch>
        </p:blipFill>
        <p:spPr bwMode="auto">
          <a:xfrm>
            <a:off x="5013966" y="4365104"/>
            <a:ext cx="3672834" cy="2387284"/>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Real-World Server Installations</a:t>
            </a:r>
            <a:endParaRPr lang="en-US" dirty="0"/>
          </a:p>
        </p:txBody>
      </p:sp>
      <p:sp>
        <p:nvSpPr>
          <p:cNvPr id="3" name="Content Placeholder 2"/>
          <p:cNvSpPr>
            <a:spLocks noGrp="1"/>
          </p:cNvSpPr>
          <p:nvPr>
            <p:ph idx="1"/>
          </p:nvPr>
        </p:nvSpPr>
        <p:spPr/>
        <p:txBody>
          <a:bodyPr/>
          <a:lstStyle/>
          <a:p>
            <a:r>
              <a:rPr lang="en-US" dirty="0" smtClean="0"/>
              <a:t>Not only are there different types of servers, there is often replication of each of the different server types.</a:t>
            </a:r>
          </a:p>
          <a:p>
            <a:endParaRPr lang="en-US" dirty="0" smtClean="0"/>
          </a:p>
          <a:p>
            <a:r>
              <a:rPr lang="en-US" dirty="0" smtClean="0"/>
              <a:t> A busy site can receive thousands or even tens of thousands of requests a second; globally popular sites such as </a:t>
            </a:r>
            <a:r>
              <a:rPr lang="en-US" dirty="0" err="1" smtClean="0"/>
              <a:t>Facebook</a:t>
            </a:r>
            <a:r>
              <a:rPr lang="en-US" dirty="0" smtClean="0"/>
              <a:t> receive millions of requests a second. </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a:t>
            </a:r>
            <a:endParaRPr lang="en-US" dirty="0"/>
          </a:p>
        </p:txBody>
      </p:sp>
      <p:pic>
        <p:nvPicPr>
          <p:cNvPr id="137219" name="Picture 3" descr="T:\CompSci\Research\web development textbook\manuscript\misc-images\testers\Figure01-15.png"/>
          <p:cNvPicPr>
            <a:picLocks noChangeAspect="1" noChangeArrowheads="1"/>
          </p:cNvPicPr>
          <p:nvPr/>
        </p:nvPicPr>
        <p:blipFill>
          <a:blip r:embed="rId2" cstate="print"/>
          <a:srcRect/>
          <a:stretch>
            <a:fillRect/>
          </a:stretch>
        </p:blipFill>
        <p:spPr bwMode="auto">
          <a:xfrm>
            <a:off x="842962" y="1143000"/>
            <a:ext cx="7158038" cy="494724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Farms</a:t>
            </a:r>
            <a:endParaRPr lang="en-US" dirty="0"/>
          </a:p>
        </p:txBody>
      </p:sp>
      <p:sp>
        <p:nvSpPr>
          <p:cNvPr id="3" name="Content Placeholder 2"/>
          <p:cNvSpPr>
            <a:spLocks noGrp="1"/>
          </p:cNvSpPr>
          <p:nvPr>
            <p:ph idx="1"/>
          </p:nvPr>
        </p:nvSpPr>
        <p:spPr/>
        <p:txBody>
          <a:bodyPr>
            <a:noAutofit/>
          </a:bodyPr>
          <a:lstStyle/>
          <a:p>
            <a:r>
              <a:rPr lang="en-US" sz="2200" b="1" dirty="0" smtClean="0">
                <a:solidFill>
                  <a:schemeClr val="accent6"/>
                </a:solidFill>
              </a:rPr>
              <a:t>Server farms </a:t>
            </a:r>
            <a:r>
              <a:rPr lang="en-US" sz="2200" dirty="0" smtClean="0"/>
              <a:t>are used to </a:t>
            </a:r>
            <a:r>
              <a:rPr lang="en-US" sz="2200" dirty="0"/>
              <a:t>distribute incoming requests between clusters of machines so that any given web or data server is not excessively overloaded. </a:t>
            </a:r>
            <a:endParaRPr lang="en-US" sz="2200" dirty="0" smtClean="0"/>
          </a:p>
          <a:p>
            <a:endParaRPr lang="en-US" sz="2200" dirty="0"/>
          </a:p>
          <a:p>
            <a:r>
              <a:rPr lang="en-US" sz="2200" dirty="0"/>
              <a:t>Special routers called </a:t>
            </a:r>
            <a:r>
              <a:rPr lang="en-US" sz="2200" b="1" dirty="0">
                <a:solidFill>
                  <a:schemeClr val="accent6"/>
                </a:solidFill>
              </a:rPr>
              <a:t>load balancers</a:t>
            </a:r>
            <a:r>
              <a:rPr lang="en-US" sz="2200" dirty="0">
                <a:solidFill>
                  <a:schemeClr val="accent6"/>
                </a:solidFill>
              </a:rPr>
              <a:t> </a:t>
            </a:r>
            <a:r>
              <a:rPr lang="en-US" sz="2200" dirty="0"/>
              <a:t>distribute incoming requests to available machines.</a:t>
            </a:r>
          </a:p>
          <a:p>
            <a:endParaRPr lang="en-US" sz="2200" dirty="0" smtClean="0"/>
          </a:p>
          <a:p>
            <a:r>
              <a:rPr lang="en-US" sz="2200" dirty="0" smtClean="0"/>
              <a:t>Even if a site can handle its load via a single server, it is not uncommon to still use a server farm because it provides </a:t>
            </a:r>
            <a:r>
              <a:rPr lang="en-US" sz="2200" b="1" dirty="0" smtClean="0">
                <a:solidFill>
                  <a:schemeClr val="accent1"/>
                </a:solidFill>
              </a:rPr>
              <a:t>failover redundancy</a:t>
            </a:r>
            <a:r>
              <a:rPr lang="en-US" sz="2200" dirty="0" smtClean="0"/>
              <a:t>.</a:t>
            </a:r>
          </a:p>
          <a:p>
            <a:endParaRPr lang="en-US" sz="2200" dirty="0"/>
          </a:p>
          <a:p>
            <a:r>
              <a:rPr lang="en-US" sz="2200" dirty="0" smtClean="0"/>
              <a:t>That is, if the hardware fails in a single server, one of the replicated servers in the farm will maintain the site’s availability.</a:t>
            </a: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Rack</a:t>
            </a:r>
            <a:endParaRPr lang="en-US" dirty="0"/>
          </a:p>
        </p:txBody>
      </p:sp>
      <p:sp>
        <p:nvSpPr>
          <p:cNvPr id="6" name="Content Placeholder 5"/>
          <p:cNvSpPr>
            <a:spLocks noGrp="1"/>
          </p:cNvSpPr>
          <p:nvPr>
            <p:ph sz="half" idx="1"/>
          </p:nvPr>
        </p:nvSpPr>
        <p:spPr/>
        <p:txBody>
          <a:bodyPr>
            <a:normAutofit fontScale="85000" lnSpcReduction="10000"/>
          </a:bodyPr>
          <a:lstStyle/>
          <a:p>
            <a:endParaRPr lang="en-US"/>
          </a:p>
        </p:txBody>
      </p:sp>
      <p:sp>
        <p:nvSpPr>
          <p:cNvPr id="7" name="Content Placeholder 6"/>
          <p:cNvSpPr>
            <a:spLocks noGrp="1"/>
          </p:cNvSpPr>
          <p:nvPr>
            <p:ph sz="half" idx="2"/>
          </p:nvPr>
        </p:nvSpPr>
        <p:spPr/>
        <p:txBody>
          <a:bodyPr>
            <a:normAutofit fontScale="85000" lnSpcReduction="10000"/>
          </a:bodyPr>
          <a:lstStyle/>
          <a:p>
            <a:r>
              <a:rPr lang="en-US" dirty="0"/>
              <a:t>Server farms will have its servers and hard drives stacked on top of each other in </a:t>
            </a:r>
            <a:r>
              <a:rPr lang="en-US" b="1" dirty="0">
                <a:solidFill>
                  <a:schemeClr val="accent1"/>
                </a:solidFill>
              </a:rPr>
              <a:t>server racks</a:t>
            </a:r>
            <a:r>
              <a:rPr lang="en-US" dirty="0"/>
              <a:t>. </a:t>
            </a:r>
          </a:p>
          <a:p>
            <a:endParaRPr lang="en-US" dirty="0"/>
          </a:p>
          <a:p>
            <a:r>
              <a:rPr lang="en-US" dirty="0"/>
              <a:t>A typical server farm will consist of many server racks, each containing many servers.</a:t>
            </a:r>
          </a:p>
          <a:p>
            <a:endParaRPr lang="en-US" dirty="0"/>
          </a:p>
          <a:p>
            <a:r>
              <a:rPr lang="en-US" dirty="0"/>
              <a:t>Server farms are typically housed in special facilities called </a:t>
            </a:r>
            <a:r>
              <a:rPr lang="en-US" b="1" dirty="0">
                <a:solidFill>
                  <a:schemeClr val="accent1"/>
                </a:solidFill>
              </a:rPr>
              <a:t>data centers</a:t>
            </a:r>
            <a:r>
              <a:rPr lang="en-US" dirty="0"/>
              <a:t>. </a:t>
            </a:r>
          </a:p>
          <a:p>
            <a:endParaRPr lang="en-US" dirty="0"/>
          </a:p>
        </p:txBody>
      </p:sp>
      <p:sp>
        <p:nvSpPr>
          <p:cNvPr id="4" name="Rectangle 3"/>
          <p:cNvSpPr/>
          <p:nvPr/>
        </p:nvSpPr>
        <p:spPr>
          <a:xfrm>
            <a:off x="609600" y="990600"/>
            <a:ext cx="9906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05000" y="76200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8833" name="Picture 1" descr="C:\Users\ricardo\Desktop\ch1-3\CH01\4071501016.eps.png"/>
          <p:cNvPicPr>
            <a:picLocks noChangeAspect="1" noChangeArrowheads="1"/>
          </p:cNvPicPr>
          <p:nvPr/>
        </p:nvPicPr>
        <p:blipFill>
          <a:blip r:embed="rId2" cstate="print"/>
          <a:srcRect/>
          <a:stretch>
            <a:fillRect/>
          </a:stretch>
        </p:blipFill>
        <p:spPr bwMode="auto">
          <a:xfrm>
            <a:off x="971600" y="836711"/>
            <a:ext cx="4320480" cy="5512857"/>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Networks vs. Distributed Systems</a:t>
            </a:r>
            <a:endParaRPr lang="en-US" altLang="en-US"/>
          </a:p>
        </p:txBody>
      </p:sp>
      <p:sp>
        <p:nvSpPr>
          <p:cNvPr id="18435" name="Rectangle 3"/>
          <p:cNvSpPr>
            <a:spLocks noGrp="1" noChangeArrowheads="1"/>
          </p:cNvSpPr>
          <p:nvPr>
            <p:ph type="body" idx="1"/>
          </p:nvPr>
        </p:nvSpPr>
        <p:spPr/>
        <p:txBody>
          <a:bodyPr>
            <a:normAutofit/>
          </a:bodyPr>
          <a:lstStyle/>
          <a:p>
            <a:r>
              <a:rPr lang="en-US" altLang="en-US" b="1" dirty="0" smtClean="0">
                <a:solidFill>
                  <a:schemeClr val="accent6">
                    <a:lumMod val="75000"/>
                  </a:schemeClr>
                </a:solidFill>
              </a:rPr>
              <a:t>Networks: </a:t>
            </a:r>
            <a:r>
              <a:rPr lang="en-US" altLang="en-US" sz="2000" dirty="0" smtClean="0"/>
              <a:t>A media for interconnecting local and wide area computers and exchange messages based on protocols. Network entities are visible and they are explicitly addressed (IP address).</a:t>
            </a:r>
          </a:p>
          <a:p>
            <a:r>
              <a:rPr lang="en-US" altLang="en-US" b="1" dirty="0" smtClean="0">
                <a:solidFill>
                  <a:schemeClr val="accent6">
                    <a:lumMod val="75000"/>
                  </a:schemeClr>
                </a:solidFill>
              </a:rPr>
              <a:t>Distributed System: </a:t>
            </a:r>
            <a:r>
              <a:rPr lang="en-US" altLang="en-US" sz="2000" dirty="0" smtClean="0"/>
              <a:t>existence of multiple autonomous computers is transparent</a:t>
            </a:r>
          </a:p>
          <a:p>
            <a:endParaRPr lang="en-US" altLang="en-US" sz="2000" dirty="0" smtClean="0"/>
          </a:p>
          <a:p>
            <a:r>
              <a:rPr lang="en-US" altLang="en-US" sz="2000" dirty="0" smtClean="0"/>
              <a:t>They share many challenges (e.g., openness, reliability) in common, but at different levels.</a:t>
            </a:r>
          </a:p>
          <a:p>
            <a:pPr lvl="2"/>
            <a:r>
              <a:rPr lang="en-US" altLang="en-US" dirty="0" smtClean="0"/>
              <a:t>Networks focuses on packets, routing, etc., whereas distributed systems focus on applications.</a:t>
            </a:r>
          </a:p>
          <a:p>
            <a:pPr lvl="2"/>
            <a:r>
              <a:rPr lang="en-US" altLang="en-US" dirty="0" smtClean="0"/>
              <a:t>Every distributed system relies on services provided by a computer network.</a:t>
            </a:r>
            <a:endParaRPr lang="en-US" altLang="en-US" dirty="0"/>
          </a:p>
        </p:txBody>
      </p:sp>
      <p:sp>
        <p:nvSpPr>
          <p:cNvPr id="18436" name="Rectangle 4"/>
          <p:cNvSpPr>
            <a:spLocks noChangeArrowheads="1"/>
          </p:cNvSpPr>
          <p:nvPr/>
        </p:nvSpPr>
        <p:spPr bwMode="auto">
          <a:xfrm>
            <a:off x="6361236" y="6182184"/>
            <a:ext cx="2133600" cy="578396"/>
          </a:xfrm>
          <a:prstGeom prst="rect">
            <a:avLst/>
          </a:prstGeom>
          <a:solidFill>
            <a:schemeClr val="accent1"/>
          </a:solidFill>
          <a:ln w="9525">
            <a:solidFill>
              <a:schemeClr val="tx1"/>
            </a:solidFill>
            <a:miter lim="800000"/>
            <a:headEnd/>
            <a:tailEnd/>
          </a:ln>
        </p:spPr>
        <p:txBody>
          <a:bodyPr wrap="none"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ctr" eaLnBrk="1" hangingPunct="1"/>
            <a:r>
              <a:rPr lang="en-US" altLang="en-US" b="1" dirty="0"/>
              <a:t>Computer Networks</a:t>
            </a:r>
          </a:p>
        </p:txBody>
      </p:sp>
      <p:sp>
        <p:nvSpPr>
          <p:cNvPr id="18437" name="Rectangle 5"/>
          <p:cNvSpPr>
            <a:spLocks noChangeArrowheads="1"/>
          </p:cNvSpPr>
          <p:nvPr/>
        </p:nvSpPr>
        <p:spPr bwMode="auto">
          <a:xfrm>
            <a:off x="6361236" y="5613264"/>
            <a:ext cx="2133600" cy="568920"/>
          </a:xfrm>
          <a:prstGeom prst="rect">
            <a:avLst/>
          </a:prstGeom>
          <a:solidFill>
            <a:schemeClr val="accent6"/>
          </a:solidFill>
          <a:ln w="9525">
            <a:solidFill>
              <a:schemeClr val="tx1"/>
            </a:solidFill>
            <a:miter lim="800000"/>
            <a:headEnd/>
            <a:tailEnd/>
          </a:ln>
        </p:spPr>
        <p:txBody>
          <a:bodyPr wrap="none"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ctr" eaLnBrk="1" hangingPunct="1"/>
            <a:r>
              <a:rPr lang="en-US" altLang="en-US" b="1" dirty="0"/>
              <a:t>Distributed Systems</a:t>
            </a:r>
          </a:p>
        </p:txBody>
      </p:sp>
    </p:spTree>
    <p:extLst>
      <p:ext uri="{BB962C8B-B14F-4D97-AF65-F5344CB8AC3E}">
        <p14:creationId xmlns:p14="http://schemas.microsoft.com/office/powerpoint/2010/main" val="578312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Hypothetical Data Center</a:t>
            </a:r>
            <a:endParaRPr lang="en-US" dirty="0"/>
          </a:p>
        </p:txBody>
      </p:sp>
      <p:pic>
        <p:nvPicPr>
          <p:cNvPr id="194561" name="Picture 1" descr="T:\CompSci\Research\web development textbook\manuscript\misc-images\testers\Figure01-17.png"/>
          <p:cNvPicPr>
            <a:picLocks noChangeAspect="1" noChangeArrowheads="1"/>
          </p:cNvPicPr>
          <p:nvPr/>
        </p:nvPicPr>
        <p:blipFill>
          <a:blip r:embed="rId2" cstate="print"/>
          <a:srcRect/>
          <a:stretch>
            <a:fillRect/>
          </a:stretch>
        </p:blipFill>
        <p:spPr bwMode="auto">
          <a:xfrm>
            <a:off x="1115616" y="1988840"/>
            <a:ext cx="6538146" cy="42672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Centers</a:t>
            </a:r>
            <a:endParaRPr lang="en-US" dirty="0"/>
          </a:p>
        </p:txBody>
      </p:sp>
      <p:sp>
        <p:nvSpPr>
          <p:cNvPr id="3" name="Content Placeholder 2"/>
          <p:cNvSpPr>
            <a:spLocks noGrp="1"/>
          </p:cNvSpPr>
          <p:nvPr>
            <p:ph idx="1"/>
          </p:nvPr>
        </p:nvSpPr>
        <p:spPr/>
        <p:txBody>
          <a:bodyPr>
            <a:normAutofit/>
          </a:bodyPr>
          <a:lstStyle/>
          <a:p>
            <a:r>
              <a:rPr lang="en-US" sz="2200" dirty="0" smtClean="0"/>
              <a:t>To prevent the potential for site down times, most large web sites will exist in mirrored data centers in different parts of the country, or even world.</a:t>
            </a:r>
          </a:p>
          <a:p>
            <a:r>
              <a:rPr lang="en-US" sz="2200" dirty="0" smtClean="0"/>
              <a:t>As a consequence, the costs for multiple redundant data centers are quite high, and only larger web companies can afford to create and manage their own.</a:t>
            </a:r>
          </a:p>
          <a:p>
            <a:r>
              <a:rPr lang="en-US" sz="2200" dirty="0" smtClean="0"/>
              <a:t>Most web companies will instead lease space from a third-party data center.</a:t>
            </a:r>
            <a:endParaRPr lang="en-US" sz="2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990600"/>
          </a:xfrm>
        </p:spPr>
        <p:txBody>
          <a:bodyPr/>
          <a:lstStyle/>
          <a:p>
            <a:r>
              <a:rPr lang="en-US" dirty="0" smtClean="0"/>
              <a:t>Is the Internet a Cloud?</a:t>
            </a:r>
            <a:endParaRPr lang="en-US" dirty="0"/>
          </a:p>
        </p:txBody>
      </p:sp>
      <p:sp>
        <p:nvSpPr>
          <p:cNvPr id="3" name="Content Placeholder 2"/>
          <p:cNvSpPr>
            <a:spLocks noGrp="1"/>
          </p:cNvSpPr>
          <p:nvPr>
            <p:ph idx="1"/>
          </p:nvPr>
        </p:nvSpPr>
        <p:spPr>
          <a:xfrm>
            <a:off x="457200" y="1323256"/>
            <a:ext cx="8229600" cy="4876800"/>
          </a:xfrm>
        </p:spPr>
        <p:txBody>
          <a:bodyPr>
            <a:normAutofit/>
          </a:bodyPr>
          <a:lstStyle/>
          <a:p>
            <a:r>
              <a:rPr lang="en-US" dirty="0" smtClean="0"/>
              <a:t>The global network of networks is implemented via </a:t>
            </a:r>
          </a:p>
          <a:p>
            <a:pPr lvl="1"/>
            <a:r>
              <a:rPr lang="en-US" dirty="0" smtClean="0"/>
              <a:t>millions of kilometers of copper wires and fiber optic cables, as well as via </a:t>
            </a:r>
          </a:p>
          <a:p>
            <a:pPr lvl="1"/>
            <a:r>
              <a:rPr lang="en-US" dirty="0" smtClean="0"/>
              <a:t>hundreds of thousands of server computers </a:t>
            </a:r>
          </a:p>
          <a:p>
            <a:pPr lvl="1"/>
            <a:r>
              <a:rPr lang="en-US" dirty="0" smtClean="0"/>
              <a:t>and probably an equal number of routers, switches, and other networked devices, </a:t>
            </a:r>
          </a:p>
          <a:p>
            <a:pPr lvl="1"/>
            <a:r>
              <a:rPr lang="en-US" dirty="0" smtClean="0"/>
              <a:t>along with many thousands of air conditioning units and specially-constructed server rooms and buildings.</a:t>
            </a:r>
          </a:p>
          <a:p>
            <a:endParaRPr lang="en-US" dirty="0"/>
          </a:p>
        </p:txBody>
      </p:sp>
      <p:pic>
        <p:nvPicPr>
          <p:cNvPr id="5" name="Picture 3" descr="T:\CompSci\Research\web development textbook\manuscript\misc-images\testers\Figure01-18.png"/>
          <p:cNvPicPr>
            <a:picLocks noChangeAspect="1" noChangeArrowheads="1"/>
          </p:cNvPicPr>
          <p:nvPr/>
        </p:nvPicPr>
        <p:blipFill>
          <a:blip r:embed="rId3" cstate="print"/>
          <a:srcRect/>
          <a:stretch>
            <a:fillRect/>
          </a:stretch>
        </p:blipFill>
        <p:spPr bwMode="auto">
          <a:xfrm>
            <a:off x="683568" y="2636912"/>
            <a:ext cx="7454804" cy="4350944"/>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House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dirty="0" smtClean="0">
                <a:solidFill>
                  <a:schemeClr val="accent1"/>
                </a:solidFill>
              </a:rPr>
              <a:t>broadband modem</a:t>
            </a:r>
            <a:r>
              <a:rPr lang="en-US" dirty="0" smtClean="0">
                <a:solidFill>
                  <a:schemeClr val="accent1"/>
                </a:solidFill>
              </a:rPr>
              <a:t> </a:t>
            </a:r>
            <a:r>
              <a:rPr lang="en-US" dirty="0" smtClean="0"/>
              <a:t>is a bridge between the network hardware outside the house (typically controlled by a phone or cable company) and the network hardware inside the house. </a:t>
            </a:r>
          </a:p>
          <a:p>
            <a:pPr lvl="1"/>
            <a:r>
              <a:rPr lang="en-US" dirty="0" smtClean="0"/>
              <a:t>These devices are often supplied by the ISP.</a:t>
            </a:r>
          </a:p>
          <a:p>
            <a:pPr lvl="1"/>
            <a:endParaRPr lang="en-US" dirty="0" smtClean="0"/>
          </a:p>
          <a:p>
            <a:r>
              <a:rPr lang="en-US" dirty="0"/>
              <a:t>The </a:t>
            </a:r>
            <a:r>
              <a:rPr lang="en-US" b="1" dirty="0">
                <a:solidFill>
                  <a:schemeClr val="accent1"/>
                </a:solidFill>
              </a:rPr>
              <a:t>wireless router </a:t>
            </a:r>
            <a:r>
              <a:rPr lang="en-US" dirty="0" smtClean="0"/>
              <a:t>is </a:t>
            </a:r>
            <a:r>
              <a:rPr lang="en-US" dirty="0"/>
              <a:t>a hardware device that forwards data packets from one network to another network. </a:t>
            </a:r>
          </a:p>
          <a:p>
            <a:pPr lvl="1"/>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90600"/>
          </a:xfrm>
        </p:spPr>
        <p:txBody>
          <a:bodyPr/>
          <a:lstStyle/>
          <a:p>
            <a:r>
              <a:rPr lang="en-US" dirty="0" smtClean="0"/>
              <a:t>Routers and Routing Tables</a:t>
            </a:r>
            <a:endParaRPr lang="en-US" dirty="0"/>
          </a:p>
        </p:txBody>
      </p:sp>
      <p:pic>
        <p:nvPicPr>
          <p:cNvPr id="236545" name="Picture 1" descr="C:\Users\ricardo\Desktop\ch1-3\CH01\4071501019.eps.png"/>
          <p:cNvPicPr>
            <a:picLocks noChangeAspect="1" noChangeArrowheads="1"/>
          </p:cNvPicPr>
          <p:nvPr/>
        </p:nvPicPr>
        <p:blipFill>
          <a:blip r:embed="rId2" cstate="print"/>
          <a:srcRect/>
          <a:stretch>
            <a:fillRect/>
          </a:stretch>
        </p:blipFill>
        <p:spPr bwMode="auto">
          <a:xfrm>
            <a:off x="467544" y="1052736"/>
            <a:ext cx="7713687" cy="5038002"/>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990600"/>
          </a:xfrm>
        </p:spPr>
        <p:txBody>
          <a:bodyPr/>
          <a:lstStyle/>
          <a:p>
            <a:r>
              <a:rPr lang="en-US" dirty="0" smtClean="0"/>
              <a:t>Out of the House</a:t>
            </a:r>
            <a:endParaRPr lang="en-US" dirty="0"/>
          </a:p>
        </p:txBody>
      </p:sp>
      <p:sp>
        <p:nvSpPr>
          <p:cNvPr id="3" name="Content Placeholder 2"/>
          <p:cNvSpPr>
            <a:spLocks noGrp="1"/>
          </p:cNvSpPr>
          <p:nvPr>
            <p:ph idx="1"/>
          </p:nvPr>
        </p:nvSpPr>
        <p:spPr/>
        <p:txBody>
          <a:bodyPr/>
          <a:lstStyle/>
          <a:p>
            <a:r>
              <a:rPr lang="en-US" dirty="0" smtClean="0"/>
              <a:t>Once we leave the confines of our own homes, the hardware of the Internet becomes much murkier. </a:t>
            </a:r>
          </a:p>
          <a:p>
            <a:r>
              <a:rPr lang="en-US" dirty="0" smtClean="0"/>
              <a:t>In the illustration, the various neighborhood broadband cables (which are typically using copper, aluminum, or other metals) are aggregated and connected to fiber optic cable via fiber connection boxes. </a:t>
            </a:r>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1763688" y="2371725"/>
            <a:ext cx="7686676" cy="4486275"/>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the Provider</a:t>
            </a:r>
            <a:endParaRPr lang="en-US" dirty="0"/>
          </a:p>
        </p:txBody>
      </p:sp>
      <p:sp>
        <p:nvSpPr>
          <p:cNvPr id="3" name="Content Placeholder 2"/>
          <p:cNvSpPr>
            <a:spLocks noGrp="1"/>
          </p:cNvSpPr>
          <p:nvPr>
            <p:ph idx="1"/>
          </p:nvPr>
        </p:nvSpPr>
        <p:spPr/>
        <p:txBody>
          <a:bodyPr/>
          <a:lstStyle/>
          <a:p>
            <a:r>
              <a:rPr lang="en-US" dirty="0" smtClean="0"/>
              <a:t>These fiber optic cables eventually make their way to an ISP’s </a:t>
            </a:r>
            <a:r>
              <a:rPr lang="en-US" b="1" dirty="0" smtClean="0">
                <a:solidFill>
                  <a:schemeClr val="accent1"/>
                </a:solidFill>
              </a:rPr>
              <a:t>head-end</a:t>
            </a:r>
            <a:r>
              <a:rPr lang="en-US" dirty="0" smtClean="0"/>
              <a:t>, which is a facility that may contain a </a:t>
            </a:r>
            <a:r>
              <a:rPr lang="en-US" b="1" dirty="0" smtClean="0">
                <a:solidFill>
                  <a:schemeClr val="accent1"/>
                </a:solidFill>
              </a:rPr>
              <a:t>cable modem termination system</a:t>
            </a:r>
            <a:r>
              <a:rPr lang="en-US" dirty="0" smtClean="0">
                <a:solidFill>
                  <a:schemeClr val="accent1"/>
                </a:solidFill>
              </a:rPr>
              <a:t> </a:t>
            </a:r>
            <a:r>
              <a:rPr lang="en-US" dirty="0" smtClean="0"/>
              <a:t>(CMTS) or a digital subscriber line access multiplexer (DSLAM) in a DSL-based system. </a:t>
            </a:r>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971600" y="2371725"/>
            <a:ext cx="7686676" cy="4486275"/>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From the Local Provider to the Ocean</a:t>
            </a:r>
            <a:endParaRPr lang="en-US" sz="3200" dirty="0"/>
          </a:p>
        </p:txBody>
      </p:sp>
      <p:sp>
        <p:nvSpPr>
          <p:cNvPr id="3" name="Content Placeholder 2"/>
          <p:cNvSpPr>
            <a:spLocks noGrp="1"/>
          </p:cNvSpPr>
          <p:nvPr>
            <p:ph idx="1"/>
          </p:nvPr>
        </p:nvSpPr>
        <p:spPr/>
        <p:txBody>
          <a:bodyPr/>
          <a:lstStyle/>
          <a:p>
            <a:r>
              <a:rPr lang="en-US" dirty="0" smtClean="0"/>
              <a:t>Eventually your ISP has to pass on your requests for Internet packets to other networks. </a:t>
            </a:r>
          </a:p>
          <a:p>
            <a:r>
              <a:rPr lang="en-US" dirty="0" smtClean="0"/>
              <a:t>This intermediate step typically involves one or more regional network hubs.</a:t>
            </a:r>
          </a:p>
          <a:p>
            <a:r>
              <a:rPr lang="en-US" dirty="0" smtClean="0"/>
              <a:t>Your ISP may have a large national network with optical fiber connecting most of the main cities in the country. </a:t>
            </a:r>
          </a:p>
          <a:p>
            <a:r>
              <a:rPr lang="en-US" dirty="0" smtClean="0"/>
              <a:t>Some countries have multiple national or regional networks, each with their own optical network. </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Exchange Points</a:t>
            </a:r>
            <a:endParaRPr lang="en-US" dirty="0"/>
          </a:p>
        </p:txBody>
      </p:sp>
      <p:sp>
        <p:nvSpPr>
          <p:cNvPr id="3" name="Content Placeholder 2"/>
          <p:cNvSpPr>
            <a:spLocks noGrp="1"/>
          </p:cNvSpPr>
          <p:nvPr>
            <p:ph idx="1"/>
          </p:nvPr>
        </p:nvSpPr>
        <p:spPr/>
        <p:txBody>
          <a:bodyPr/>
          <a:lstStyle/>
          <a:p>
            <a:r>
              <a:rPr lang="en-US" dirty="0" smtClean="0"/>
              <a:t>This type of network configuration began to change in the 2000s, as more and more networks began to interconnect with each other using an </a:t>
            </a:r>
            <a:r>
              <a:rPr lang="en-US" b="1" dirty="0" smtClean="0">
                <a:solidFill>
                  <a:schemeClr val="accent1"/>
                </a:solidFill>
              </a:rPr>
              <a:t>Internet Exchange Point</a:t>
            </a:r>
            <a:r>
              <a:rPr lang="en-US" dirty="0" smtClean="0"/>
              <a:t> (</a:t>
            </a:r>
            <a:r>
              <a:rPr lang="en-US" b="1" dirty="0" smtClean="0">
                <a:solidFill>
                  <a:schemeClr val="accent1"/>
                </a:solidFill>
              </a:rPr>
              <a:t>IX</a:t>
            </a:r>
            <a:r>
              <a:rPr lang="en-US" dirty="0" smtClean="0"/>
              <a:t> or </a:t>
            </a:r>
            <a:r>
              <a:rPr lang="en-US" b="1" dirty="0" smtClean="0">
                <a:solidFill>
                  <a:schemeClr val="accent1"/>
                </a:solidFill>
              </a:rPr>
              <a:t>IXP</a:t>
            </a:r>
            <a:r>
              <a:rPr lang="en-US" dirty="0" smtClean="0"/>
              <a:t>). </a:t>
            </a:r>
          </a:p>
          <a:p>
            <a:r>
              <a:rPr lang="en-US" dirty="0" smtClean="0"/>
              <a:t>These IXPs allow different ISPs to </a:t>
            </a:r>
            <a:r>
              <a:rPr lang="en-US" b="1" dirty="0" smtClean="0">
                <a:solidFill>
                  <a:schemeClr val="accent1"/>
                </a:solidFill>
              </a:rPr>
              <a:t>peer</a:t>
            </a:r>
            <a:r>
              <a:rPr lang="en-US" dirty="0" smtClean="0"/>
              <a:t> with one another (that is, interconnect) in a shared facility, thereby improving performance for each partner in the peer relationship.</a:t>
            </a:r>
            <a:endParaRPr lang="en-US" dirty="0"/>
          </a:p>
        </p:txBody>
      </p:sp>
      <p:pic>
        <p:nvPicPr>
          <p:cNvPr id="5" name="Picture 4" descr="T:\CompSci\Research\web development textbook\manuscript\misc-images\testers\Figure01-21.png"/>
          <p:cNvPicPr>
            <a:picLocks noChangeAspect="1" noChangeArrowheads="1"/>
          </p:cNvPicPr>
          <p:nvPr/>
        </p:nvPicPr>
        <p:blipFill>
          <a:blip r:embed="rId2" cstate="print"/>
          <a:srcRect/>
          <a:stretch>
            <a:fillRect/>
          </a:stretch>
        </p:blipFill>
        <p:spPr bwMode="auto">
          <a:xfrm>
            <a:off x="3059832" y="4509120"/>
            <a:ext cx="4768876" cy="196788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System</a:t>
            </a:r>
            <a:endParaRPr lang="en-US" dirty="0"/>
          </a:p>
        </p:txBody>
      </p:sp>
      <p:sp>
        <p:nvSpPr>
          <p:cNvPr id="3" name="Content Placeholder 2"/>
          <p:cNvSpPr>
            <a:spLocks noGrp="1"/>
          </p:cNvSpPr>
          <p:nvPr>
            <p:ph idx="1"/>
          </p:nvPr>
        </p:nvSpPr>
        <p:spPr/>
        <p:txBody>
          <a:bodyPr>
            <a:normAutofit/>
          </a:bodyPr>
          <a:lstStyle/>
          <a:p>
            <a:r>
              <a:rPr lang="en-US" dirty="0" smtClean="0"/>
              <a:t>As elegant as IP addresses may be, human beings do not enjoy having to recall long strings of numbers. </a:t>
            </a:r>
          </a:p>
          <a:p>
            <a:r>
              <a:rPr lang="en-US" dirty="0" smtClean="0"/>
              <a:t>Instead of IP addresses, we use the </a:t>
            </a:r>
            <a:r>
              <a:rPr lang="en-US" b="1" dirty="0" smtClean="0">
                <a:solidFill>
                  <a:schemeClr val="accent1"/>
                </a:solidFill>
              </a:rPr>
              <a:t>Domain Name System</a:t>
            </a:r>
            <a:r>
              <a:rPr lang="en-US" dirty="0" smtClean="0">
                <a:solidFill>
                  <a:schemeClr val="accent1"/>
                </a:solidFill>
              </a:rPr>
              <a:t> </a:t>
            </a:r>
            <a:r>
              <a:rPr lang="en-US" dirty="0" smtClean="0"/>
              <a:t>(</a:t>
            </a:r>
            <a:r>
              <a:rPr lang="en-US" b="1" dirty="0" smtClean="0">
                <a:solidFill>
                  <a:schemeClr val="accent1"/>
                </a:solidFill>
              </a:rPr>
              <a:t>DNS</a:t>
            </a:r>
            <a:r>
              <a:rPr lang="en-US" dirty="0" smtClean="0"/>
              <a:t>)</a:t>
            </a:r>
            <a:endParaRPr lang="en-US" dirty="0"/>
          </a:p>
        </p:txBody>
      </p:sp>
      <p:pic>
        <p:nvPicPr>
          <p:cNvPr id="5" name="Picture 4" descr="T:\CompSci\Research\web development textbook\manuscript\misc-images\testers\Figure01-25.png"/>
          <p:cNvPicPr>
            <a:picLocks noChangeAspect="1" noChangeArrowheads="1"/>
          </p:cNvPicPr>
          <p:nvPr/>
        </p:nvPicPr>
        <p:blipFill>
          <a:blip r:embed="rId2" cstate="print"/>
          <a:srcRect/>
          <a:stretch>
            <a:fillRect/>
          </a:stretch>
        </p:blipFill>
        <p:spPr bwMode="auto">
          <a:xfrm>
            <a:off x="2699792" y="2924944"/>
            <a:ext cx="4896544" cy="369686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https://encrypted-tbn2.gstatic.com/images?q=tbn:ANd9GcQEvVWy7MCmxhkBSFHPb8dtG9KrBfIV9NhL0qtve2GSzUV2N5NY1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304" y="5483051"/>
            <a:ext cx="19812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7" descr="http://cnx.org/content/m28156/latest/graphics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2779626"/>
            <a:ext cx="30892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noChangeArrowheads="1"/>
          </p:cNvSpPr>
          <p:nvPr>
            <p:ph type="title"/>
          </p:nvPr>
        </p:nvSpPr>
        <p:spPr>
          <a:xfrm>
            <a:off x="457200" y="381000"/>
            <a:ext cx="8229600" cy="990600"/>
          </a:xfrm>
        </p:spPr>
        <p:txBody>
          <a:bodyPr/>
          <a:lstStyle/>
          <a:p>
            <a:r>
              <a:rPr lang="en-US" altLang="en-US" dirty="0" smtClean="0"/>
              <a:t>Reasons for Distributed Systems</a:t>
            </a:r>
            <a:endParaRPr lang="en-US" altLang="en-US" dirty="0"/>
          </a:p>
        </p:txBody>
      </p:sp>
      <p:sp>
        <p:nvSpPr>
          <p:cNvPr id="19461" name="Rectangle 3"/>
          <p:cNvSpPr>
            <a:spLocks noGrp="1" noChangeArrowheads="1"/>
          </p:cNvSpPr>
          <p:nvPr>
            <p:ph type="body" idx="1"/>
          </p:nvPr>
        </p:nvSpPr>
        <p:spPr>
          <a:xfrm>
            <a:off x="251520" y="1520651"/>
            <a:ext cx="8229600" cy="4876800"/>
          </a:xfrm>
        </p:spPr>
        <p:txBody>
          <a:bodyPr>
            <a:normAutofit fontScale="85000" lnSpcReduction="20000"/>
          </a:bodyPr>
          <a:lstStyle/>
          <a:p>
            <a:r>
              <a:rPr lang="en-US" altLang="en-US" sz="2600" dirty="0" smtClean="0">
                <a:solidFill>
                  <a:schemeClr val="accent6">
                    <a:lumMod val="75000"/>
                  </a:schemeClr>
                </a:solidFill>
              </a:rPr>
              <a:t>Functional Separation:</a:t>
            </a:r>
          </a:p>
          <a:p>
            <a:pPr lvl="1"/>
            <a:r>
              <a:rPr lang="en-US" altLang="en-US" dirty="0" smtClean="0"/>
              <a:t>Existence of computers with different capabilities and purposes</a:t>
            </a:r>
          </a:p>
          <a:p>
            <a:endParaRPr lang="en-US" altLang="en-US" dirty="0" smtClean="0"/>
          </a:p>
          <a:p>
            <a:r>
              <a:rPr lang="en-US" altLang="en-US" sz="2600" dirty="0" smtClean="0">
                <a:solidFill>
                  <a:schemeClr val="accent6">
                    <a:lumMod val="75000"/>
                  </a:schemeClr>
                </a:solidFill>
              </a:rPr>
              <a:t>Inherent distribution:</a:t>
            </a:r>
          </a:p>
          <a:p>
            <a:pPr lvl="1"/>
            <a:r>
              <a:rPr lang="en-US" altLang="en-US" dirty="0" smtClean="0"/>
              <a:t>Different information is created and maintained by different people / organizations</a:t>
            </a:r>
          </a:p>
          <a:p>
            <a:endParaRPr lang="en-US" altLang="en-US" dirty="0" smtClean="0"/>
          </a:p>
          <a:p>
            <a:r>
              <a:rPr lang="en-US" altLang="en-US" sz="2600" dirty="0" smtClean="0">
                <a:solidFill>
                  <a:schemeClr val="accent6">
                    <a:lumMod val="75000"/>
                  </a:schemeClr>
                </a:solidFill>
              </a:rPr>
              <a:t>Power imbalance and load variation:</a:t>
            </a:r>
          </a:p>
          <a:p>
            <a:pPr lvl="1"/>
            <a:r>
              <a:rPr lang="en-US" altLang="en-US" dirty="0" smtClean="0"/>
              <a:t>Distribute computational load among different computers.</a:t>
            </a:r>
          </a:p>
          <a:p>
            <a:endParaRPr lang="en-US" altLang="en-US" dirty="0" smtClean="0"/>
          </a:p>
          <a:p>
            <a:r>
              <a:rPr lang="en-US" altLang="en-US" sz="2600" dirty="0" smtClean="0">
                <a:solidFill>
                  <a:schemeClr val="accent6">
                    <a:lumMod val="75000"/>
                  </a:schemeClr>
                </a:solidFill>
              </a:rPr>
              <a:t>Reliability:</a:t>
            </a:r>
          </a:p>
          <a:p>
            <a:pPr lvl="1"/>
            <a:r>
              <a:rPr lang="en-US" altLang="en-US" dirty="0" smtClean="0"/>
              <a:t>Long term preservation and data backup (replication) at different locations.</a:t>
            </a:r>
          </a:p>
          <a:p>
            <a:endParaRPr lang="en-US" altLang="en-US" dirty="0" smtClean="0"/>
          </a:p>
          <a:p>
            <a:r>
              <a:rPr lang="en-US" altLang="en-US" sz="2600" dirty="0" smtClean="0">
                <a:solidFill>
                  <a:schemeClr val="accent6">
                    <a:lumMod val="75000"/>
                  </a:schemeClr>
                </a:solidFill>
              </a:rPr>
              <a:t>Economies:</a:t>
            </a:r>
          </a:p>
          <a:p>
            <a:pPr lvl="1"/>
            <a:r>
              <a:rPr lang="en-US" altLang="en-US" dirty="0" smtClean="0"/>
              <a:t>Sharing a printer by many users and reduce the cost of ownership.</a:t>
            </a:r>
          </a:p>
          <a:p>
            <a:pPr lvl="1"/>
            <a:r>
              <a:rPr lang="en-US" altLang="en-US" dirty="0" smtClean="0"/>
              <a:t>Building a supercomputer out of a network of computers.</a:t>
            </a:r>
            <a:endParaRPr lang="en-US" altLang="en-US" dirty="0"/>
          </a:p>
        </p:txBody>
      </p:sp>
    </p:spTree>
    <p:extLst>
      <p:ext uri="{BB962C8B-B14F-4D97-AF65-F5344CB8AC3E}">
        <p14:creationId xmlns:p14="http://schemas.microsoft.com/office/powerpoint/2010/main" val="157071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990600"/>
          </a:xfrm>
        </p:spPr>
        <p:txBody>
          <a:bodyPr/>
          <a:lstStyle/>
          <a:p>
            <a:r>
              <a:rPr lang="en-US" dirty="0" smtClean="0"/>
              <a:t>Domain Levels</a:t>
            </a:r>
            <a:endParaRPr lang="en-US" dirty="0"/>
          </a:p>
        </p:txBody>
      </p:sp>
      <p:graphicFrame>
        <p:nvGraphicFramePr>
          <p:cNvPr id="219138" name="Object 2"/>
          <p:cNvGraphicFramePr>
            <a:graphicFrameLocks noChangeAspect="1"/>
          </p:cNvGraphicFramePr>
          <p:nvPr>
            <p:extLst>
              <p:ext uri="{D42A27DB-BD31-4B8C-83A1-F6EECF244321}">
                <p14:modId xmlns:p14="http://schemas.microsoft.com/office/powerpoint/2010/main" val="547016240"/>
              </p:ext>
            </p:extLst>
          </p:nvPr>
        </p:nvGraphicFramePr>
        <p:xfrm>
          <a:off x="914399" y="1295400"/>
          <a:ext cx="6904093" cy="5157936"/>
        </p:xfrm>
        <a:graphic>
          <a:graphicData uri="http://schemas.openxmlformats.org/presentationml/2006/ole">
            <mc:AlternateContent xmlns:mc="http://schemas.openxmlformats.org/markup-compatibility/2006">
              <mc:Choice xmlns:v="urn:schemas-microsoft-com:vml" Requires="v">
                <p:oleObj spid="_x0000_s219161" name="Visio" r:id="rId3" imgW="5988037" imgH="4472832" progId="Visio.Drawing.11">
                  <p:embed/>
                </p:oleObj>
              </mc:Choice>
              <mc:Fallback>
                <p:oleObj name="Visio" r:id="rId3" imgW="5988037" imgH="4472832"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1295400"/>
                        <a:ext cx="6904093" cy="5157936"/>
                      </a:xfrm>
                      <a:prstGeom prst="rect">
                        <a:avLst/>
                      </a:prstGeom>
                      <a:noFill/>
                      <a:ln>
                        <a:noFill/>
                      </a:ln>
                      <a:effectLs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TLDs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Generic top-level domains</a:t>
            </a:r>
            <a:r>
              <a:rPr lang="en-US" dirty="0" smtClean="0">
                <a:solidFill>
                  <a:schemeClr val="accent1"/>
                </a:solidFill>
              </a:rPr>
              <a:t> </a:t>
            </a:r>
            <a:r>
              <a:rPr lang="en-US" dirty="0" smtClean="0"/>
              <a:t>(</a:t>
            </a:r>
            <a:r>
              <a:rPr lang="en-US" dirty="0" err="1" smtClean="0"/>
              <a:t>gTLD</a:t>
            </a:r>
            <a:r>
              <a:rPr lang="en-US" dirty="0" smtClean="0"/>
              <a:t>)</a:t>
            </a:r>
          </a:p>
          <a:p>
            <a:r>
              <a:rPr lang="en-US" b="1" dirty="0" smtClean="0">
                <a:solidFill>
                  <a:schemeClr val="accent1"/>
                </a:solidFill>
              </a:rPr>
              <a:t>Country code top-level domain</a:t>
            </a:r>
            <a:r>
              <a:rPr lang="en-US" dirty="0" smtClean="0">
                <a:solidFill>
                  <a:schemeClr val="accent1"/>
                </a:solidFill>
              </a:rPr>
              <a:t> </a:t>
            </a:r>
            <a:r>
              <a:rPr lang="en-US" dirty="0" smtClean="0"/>
              <a:t>(</a:t>
            </a:r>
            <a:r>
              <a:rPr lang="en-US" dirty="0" err="1" smtClean="0"/>
              <a:t>ccTLD</a:t>
            </a:r>
            <a:r>
              <a:rPr lang="en-US" dirty="0" smtClean="0"/>
              <a:t>)</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Registration</a:t>
            </a:r>
            <a:endParaRPr lang="en-US" dirty="0"/>
          </a:p>
        </p:txBody>
      </p:sp>
      <p:sp>
        <p:nvSpPr>
          <p:cNvPr id="3" name="Content Placeholder 2"/>
          <p:cNvSpPr>
            <a:spLocks noGrp="1"/>
          </p:cNvSpPr>
          <p:nvPr>
            <p:ph idx="1"/>
          </p:nvPr>
        </p:nvSpPr>
        <p:spPr/>
        <p:txBody>
          <a:bodyPr/>
          <a:lstStyle/>
          <a:p>
            <a:r>
              <a:rPr lang="en-US" dirty="0" smtClean="0"/>
              <a:t>How are domain names assigned? </a:t>
            </a:r>
          </a:p>
          <a:p>
            <a:endParaRPr lang="en-US" dirty="0" smtClean="0"/>
          </a:p>
          <a:p>
            <a:r>
              <a:rPr lang="en-US" dirty="0" smtClean="0"/>
              <a:t>Special organizations or companies called </a:t>
            </a:r>
            <a:r>
              <a:rPr lang="en-US" b="1" dirty="0" smtClean="0">
                <a:solidFill>
                  <a:schemeClr val="accent1"/>
                </a:solidFill>
              </a:rPr>
              <a:t>domain name registrars</a:t>
            </a:r>
            <a:r>
              <a:rPr lang="en-US" dirty="0" smtClean="0"/>
              <a:t> manage the registration of domain names. </a:t>
            </a:r>
          </a:p>
          <a:p>
            <a:endParaRPr lang="en-US" dirty="0" smtClean="0"/>
          </a:p>
          <a:p>
            <a:r>
              <a:rPr lang="en-US" dirty="0" smtClean="0"/>
              <a:t>These domain name registrars are given permission to do so by the appropriate </a:t>
            </a:r>
            <a:r>
              <a:rPr lang="en-US" dirty="0" smtClean="0">
                <a:solidFill>
                  <a:schemeClr val="accent6"/>
                </a:solidFill>
              </a:rPr>
              <a:t>generic top-level domain (</a:t>
            </a:r>
            <a:r>
              <a:rPr lang="en-US" dirty="0" err="1" smtClean="0">
                <a:solidFill>
                  <a:schemeClr val="accent6"/>
                </a:solidFill>
              </a:rPr>
              <a:t>gTLD</a:t>
            </a:r>
            <a:r>
              <a:rPr lang="en-US" dirty="0" smtClean="0">
                <a:solidFill>
                  <a:schemeClr val="accent6"/>
                </a:solidFill>
              </a:rPr>
              <a:t>) </a:t>
            </a:r>
            <a:r>
              <a:rPr lang="en-US" dirty="0" smtClean="0"/>
              <a:t>registry and/or a </a:t>
            </a:r>
            <a:r>
              <a:rPr lang="en-US" dirty="0" smtClean="0">
                <a:solidFill>
                  <a:schemeClr val="accent6"/>
                </a:solidFill>
              </a:rPr>
              <a:t>country code top-level domain (</a:t>
            </a:r>
            <a:r>
              <a:rPr lang="en-US" dirty="0" err="1" smtClean="0">
                <a:solidFill>
                  <a:schemeClr val="accent6"/>
                </a:solidFill>
              </a:rPr>
              <a:t>ccTLD</a:t>
            </a:r>
            <a:r>
              <a:rPr lang="en-US" dirty="0" smtClean="0">
                <a:solidFill>
                  <a:schemeClr val="accent6"/>
                </a:solidFill>
              </a:rPr>
              <a:t>) </a:t>
            </a:r>
            <a:r>
              <a:rPr lang="en-US" dirty="0" smtClean="0"/>
              <a:t>registry.</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144"/>
            <a:ext cx="8229600" cy="990600"/>
          </a:xfrm>
        </p:spPr>
        <p:txBody>
          <a:bodyPr>
            <a:normAutofit/>
          </a:bodyPr>
          <a:lstStyle/>
          <a:p>
            <a:r>
              <a:rPr lang="en-US" sz="3600" dirty="0" smtClean="0"/>
              <a:t>Domain name registration process</a:t>
            </a:r>
            <a:endParaRPr lang="en-US" sz="3600" dirty="0"/>
          </a:p>
        </p:txBody>
      </p:sp>
      <p:pic>
        <p:nvPicPr>
          <p:cNvPr id="220163" name="Picture 3" descr="T:\CompSci\Research\web development textbook\manuscript\misc-images\testers\Figure01-27.png"/>
          <p:cNvPicPr>
            <a:picLocks noChangeAspect="1" noChangeArrowheads="1"/>
          </p:cNvPicPr>
          <p:nvPr/>
        </p:nvPicPr>
        <p:blipFill>
          <a:blip r:embed="rId2" cstate="print"/>
          <a:srcRect/>
          <a:stretch>
            <a:fillRect/>
          </a:stretch>
        </p:blipFill>
        <p:spPr bwMode="auto">
          <a:xfrm>
            <a:off x="990600" y="1263352"/>
            <a:ext cx="6605451" cy="53340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Address Resolution</a:t>
            </a:r>
            <a:endParaRPr lang="en-US" dirty="0"/>
          </a:p>
        </p:txBody>
      </p:sp>
      <p:sp>
        <p:nvSpPr>
          <p:cNvPr id="3" name="Content Placeholder 2"/>
          <p:cNvSpPr>
            <a:spLocks noGrp="1"/>
          </p:cNvSpPr>
          <p:nvPr>
            <p:ph idx="1"/>
          </p:nvPr>
        </p:nvSpPr>
        <p:spPr/>
        <p:txBody>
          <a:bodyPr/>
          <a:lstStyle/>
          <a:p>
            <a:r>
              <a:rPr lang="en-US" dirty="0" smtClean="0"/>
              <a:t>While domain names are certainly an easier way for users to reference a web site, eventually, your browser needs to know the IP address of the web site in order to request any resources from it. </a:t>
            </a:r>
          </a:p>
          <a:p>
            <a:endParaRPr lang="en-US" dirty="0" smtClean="0"/>
          </a:p>
          <a:p>
            <a:r>
              <a:rPr lang="en-US" dirty="0" smtClean="0"/>
              <a:t>The Domain Name System provides a mechanism for software to discover this numeric IP address. </a:t>
            </a:r>
          </a:p>
          <a:p>
            <a:endParaRPr lang="en-US" dirty="0" smtClean="0"/>
          </a:p>
          <a:p>
            <a:r>
              <a:rPr lang="en-US" dirty="0" smtClean="0"/>
              <a:t>This process is referred to here as </a:t>
            </a:r>
            <a:r>
              <a:rPr lang="en-US" b="1" dirty="0" smtClean="0">
                <a:solidFill>
                  <a:schemeClr val="accent1"/>
                </a:solidFill>
              </a:rPr>
              <a:t>address resolution</a:t>
            </a:r>
            <a:r>
              <a:rPr lang="en-US" dirty="0" smtClean="0"/>
              <a: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116632"/>
            <a:ext cx="8229600" cy="990600"/>
          </a:xfrm>
        </p:spPr>
        <p:txBody>
          <a:bodyPr>
            <a:normAutofit/>
          </a:bodyPr>
          <a:lstStyle/>
          <a:p>
            <a:r>
              <a:rPr lang="en-US" sz="3200" dirty="0" smtClean="0"/>
              <a:t>Domain name address resolution process</a:t>
            </a:r>
            <a:endParaRPr lang="en-US" sz="3200" dirty="0"/>
          </a:p>
        </p:txBody>
      </p:sp>
      <p:pic>
        <p:nvPicPr>
          <p:cNvPr id="221188" name="Picture 4" descr="C:\Users\ricardo\Desktop\ch1-3\CH01\4071501028.eps.png"/>
          <p:cNvPicPr>
            <a:picLocks noChangeAspect="1" noChangeArrowheads="1"/>
          </p:cNvPicPr>
          <p:nvPr/>
        </p:nvPicPr>
        <p:blipFill>
          <a:blip r:embed="rId2" cstate="print"/>
          <a:srcRect/>
          <a:stretch>
            <a:fillRect/>
          </a:stretch>
        </p:blipFill>
        <p:spPr bwMode="auto">
          <a:xfrm>
            <a:off x="216024" y="1268760"/>
            <a:ext cx="8460432" cy="5263781"/>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URL Components</a:t>
            </a:r>
            <a:endParaRPr lang="en-US" dirty="0"/>
          </a:p>
        </p:txBody>
      </p:sp>
      <p:sp>
        <p:nvSpPr>
          <p:cNvPr id="5" name="Content Placeholder 4"/>
          <p:cNvSpPr>
            <a:spLocks noGrp="1"/>
          </p:cNvSpPr>
          <p:nvPr>
            <p:ph idx="1"/>
          </p:nvPr>
        </p:nvSpPr>
        <p:spPr/>
        <p:txBody>
          <a:bodyPr/>
          <a:lstStyle/>
          <a:p>
            <a:r>
              <a:rPr lang="en-US" dirty="0" smtClean="0"/>
              <a:t>In order to allow clients to request particular resources from the server, a naming mechanism is required so that the client knows how to ask the server for the file.</a:t>
            </a:r>
          </a:p>
          <a:p>
            <a:endParaRPr lang="en-US" dirty="0" smtClean="0"/>
          </a:p>
          <a:p>
            <a:r>
              <a:rPr lang="en-US" dirty="0" smtClean="0"/>
              <a:t>For the web that naming mechanism is the </a:t>
            </a:r>
            <a:r>
              <a:rPr lang="en-US" b="1" dirty="0" smtClean="0">
                <a:solidFill>
                  <a:schemeClr val="accent1"/>
                </a:solidFill>
              </a:rPr>
              <a:t>Uniform Resource Locator</a:t>
            </a:r>
            <a:r>
              <a:rPr lang="en-US" dirty="0" smtClean="0"/>
              <a:t> (</a:t>
            </a:r>
            <a:r>
              <a:rPr lang="en-US" b="1" dirty="0" smtClean="0">
                <a:solidFill>
                  <a:schemeClr val="accent1"/>
                </a:solidFill>
              </a:rPr>
              <a:t>URL</a:t>
            </a:r>
            <a:r>
              <a:rPr lang="en-US" dirty="0" smtClean="0"/>
              <a:t>). </a:t>
            </a:r>
            <a:endParaRPr lang="en-US" dirty="0"/>
          </a:p>
        </p:txBody>
      </p:sp>
      <p:graphicFrame>
        <p:nvGraphicFramePr>
          <p:cNvPr id="222210" name="Object 2"/>
          <p:cNvGraphicFramePr>
            <a:graphicFrameLocks noChangeAspect="1"/>
          </p:cNvGraphicFramePr>
          <p:nvPr>
            <p:extLst>
              <p:ext uri="{D42A27DB-BD31-4B8C-83A1-F6EECF244321}">
                <p14:modId xmlns:p14="http://schemas.microsoft.com/office/powerpoint/2010/main" val="1423745014"/>
              </p:ext>
            </p:extLst>
          </p:nvPr>
        </p:nvGraphicFramePr>
        <p:xfrm>
          <a:off x="971600" y="4653136"/>
          <a:ext cx="6402388" cy="787400"/>
        </p:xfrm>
        <a:graphic>
          <a:graphicData uri="http://schemas.openxmlformats.org/presentationml/2006/ole">
            <mc:AlternateContent xmlns:mc="http://schemas.openxmlformats.org/markup-compatibility/2006">
              <mc:Choice xmlns:v="urn:schemas-microsoft-com:vml" Requires="v">
                <p:oleObj spid="_x0000_s222234" name="Visio" r:id="rId3" imgW="6402421" imgH="786860" progId="Visio.Drawing.11">
                  <p:embed/>
                </p:oleObj>
              </mc:Choice>
              <mc:Fallback>
                <p:oleObj name="Visio" r:id="rId3" imgW="6402421" imgH="78686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653136"/>
                        <a:ext cx="6402388"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990600"/>
          </a:xfrm>
        </p:spPr>
        <p:txBody>
          <a:bodyPr/>
          <a:lstStyle/>
          <a:p>
            <a:r>
              <a:rPr lang="en-US" dirty="0" smtClean="0"/>
              <a:t>Query String</a:t>
            </a:r>
            <a:endParaRPr lang="en-US" dirty="0"/>
          </a:p>
        </p:txBody>
      </p:sp>
      <p:sp>
        <p:nvSpPr>
          <p:cNvPr id="3" name="Content Placeholder 2"/>
          <p:cNvSpPr>
            <a:spLocks noGrp="1"/>
          </p:cNvSpPr>
          <p:nvPr>
            <p:ph idx="1"/>
          </p:nvPr>
        </p:nvSpPr>
        <p:spPr/>
        <p:txBody>
          <a:bodyPr/>
          <a:lstStyle/>
          <a:p>
            <a:r>
              <a:rPr lang="en-US" dirty="0" smtClean="0"/>
              <a:t>Query strings will be covered in depth when we learn more about HTML forms and server-side programming. </a:t>
            </a:r>
          </a:p>
          <a:p>
            <a:r>
              <a:rPr lang="en-US" dirty="0" smtClean="0"/>
              <a:t>They are the way of passing information such as user form input from the client to the server. </a:t>
            </a:r>
          </a:p>
          <a:p>
            <a:r>
              <a:rPr lang="en-US" dirty="0" smtClean="0"/>
              <a:t>In URL's they are encoded as key-value pairs delimited by “&amp;” symbols and preceded by the “?” symbol. </a:t>
            </a:r>
            <a:endParaRPr lang="en-US" dirty="0"/>
          </a:p>
        </p:txBody>
      </p:sp>
      <p:graphicFrame>
        <p:nvGraphicFramePr>
          <p:cNvPr id="223234" name="Object 2"/>
          <p:cNvGraphicFramePr>
            <a:graphicFrameLocks noChangeAspect="1"/>
          </p:cNvGraphicFramePr>
          <p:nvPr>
            <p:extLst>
              <p:ext uri="{D42A27DB-BD31-4B8C-83A1-F6EECF244321}">
                <p14:modId xmlns:p14="http://schemas.microsoft.com/office/powerpoint/2010/main" val="1470659170"/>
              </p:ext>
            </p:extLst>
          </p:nvPr>
        </p:nvGraphicFramePr>
        <p:xfrm>
          <a:off x="755576" y="4365104"/>
          <a:ext cx="7546363" cy="1737320"/>
        </p:xfrm>
        <a:graphic>
          <a:graphicData uri="http://schemas.openxmlformats.org/presentationml/2006/ole">
            <mc:AlternateContent xmlns:mc="http://schemas.openxmlformats.org/markup-compatibility/2006">
              <mc:Choice xmlns:v="urn:schemas-microsoft-com:vml" Requires="v">
                <p:oleObj spid="_x0000_s223258" name="Visio" r:id="rId3" imgW="6219811" imgH="1431857" progId="Visio.Drawing.11">
                  <p:embed/>
                </p:oleObj>
              </mc:Choice>
              <mc:Fallback>
                <p:oleObj name="Visio" r:id="rId3" imgW="6219811" imgH="1431857"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365104"/>
                        <a:ext cx="7546363" cy="1737320"/>
                      </a:xfrm>
                      <a:prstGeom prst="rect">
                        <a:avLst/>
                      </a:prstGeom>
                      <a:noFill/>
                      <a:ln>
                        <a:noFill/>
                      </a:ln>
                      <a:effectLs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983"/>
            <a:ext cx="8229600" cy="990600"/>
          </a:xfrm>
        </p:spPr>
        <p:txBody>
          <a:bodyPr/>
          <a:lstStyle/>
          <a:p>
            <a:r>
              <a:rPr lang="en-US" dirty="0" smtClean="0"/>
              <a:t>HTTP</a:t>
            </a:r>
            <a:endParaRPr lang="en-US" dirty="0"/>
          </a:p>
        </p:txBody>
      </p:sp>
      <p:sp>
        <p:nvSpPr>
          <p:cNvPr id="3" name="Content Placeholder 2"/>
          <p:cNvSpPr>
            <a:spLocks noGrp="1"/>
          </p:cNvSpPr>
          <p:nvPr>
            <p:ph idx="1"/>
          </p:nvPr>
        </p:nvSpPr>
        <p:spPr>
          <a:xfrm>
            <a:off x="457200" y="1268178"/>
            <a:ext cx="8229600" cy="4876800"/>
          </a:xfrm>
        </p:spPr>
        <p:txBody>
          <a:bodyPr>
            <a:normAutofit/>
          </a:bodyPr>
          <a:lstStyle/>
          <a:p>
            <a:r>
              <a:rPr lang="en-US" sz="2200" dirty="0" smtClean="0"/>
              <a:t>The HTTP protocol establishes a TCP connection on port 80 (by default). </a:t>
            </a:r>
          </a:p>
          <a:p>
            <a:r>
              <a:rPr lang="en-US" sz="2200" dirty="0" smtClean="0"/>
              <a:t>The server waits for the request, and then responds with a response code, headers and an optional message (which can include files).</a:t>
            </a:r>
            <a:endParaRPr lang="en-US" sz="2200" dirty="0"/>
          </a:p>
        </p:txBody>
      </p:sp>
      <p:pic>
        <p:nvPicPr>
          <p:cNvPr id="5" name="Picture 4" descr="C:\Users\ricardo\Desktop\ch1-3\CH01\4071501031.eps.png"/>
          <p:cNvPicPr>
            <a:picLocks noChangeAspect="1" noChangeArrowheads="1"/>
          </p:cNvPicPr>
          <p:nvPr/>
        </p:nvPicPr>
        <p:blipFill>
          <a:blip r:embed="rId2" cstate="print"/>
          <a:srcRect/>
          <a:stretch>
            <a:fillRect/>
          </a:stretch>
        </p:blipFill>
        <p:spPr bwMode="auto">
          <a:xfrm>
            <a:off x="2699792" y="2789740"/>
            <a:ext cx="5688632" cy="3912436"/>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Requests</a:t>
            </a:r>
            <a:endParaRPr lang="en-US" dirty="0"/>
          </a:p>
        </p:txBody>
      </p:sp>
      <p:sp>
        <p:nvSpPr>
          <p:cNvPr id="3" name="Content Placeholder 2"/>
          <p:cNvSpPr>
            <a:spLocks noGrp="1"/>
          </p:cNvSpPr>
          <p:nvPr>
            <p:ph idx="1"/>
          </p:nvPr>
        </p:nvSpPr>
        <p:spPr/>
        <p:txBody>
          <a:bodyPr/>
          <a:lstStyle/>
          <a:p>
            <a:r>
              <a:rPr lang="en-US" dirty="0" smtClean="0"/>
              <a:t>While we as web users might be tempted to think of an entire page being returned in a single HTTP response, this is not in fact what happens. </a:t>
            </a:r>
          </a:p>
          <a:p>
            <a:endParaRPr lang="en-US" dirty="0" smtClean="0"/>
          </a:p>
          <a:p>
            <a:r>
              <a:rPr lang="en-US" dirty="0" smtClean="0"/>
              <a:t>In reality the experience of seeing a single web page is facilitated by the client's browser which:</a:t>
            </a:r>
          </a:p>
          <a:p>
            <a:pPr lvl="1"/>
            <a:r>
              <a:rPr lang="en-US" dirty="0" smtClean="0"/>
              <a:t>requests the </a:t>
            </a:r>
            <a:r>
              <a:rPr lang="en-US" dirty="0" smtClean="0">
                <a:solidFill>
                  <a:schemeClr val="accent1"/>
                </a:solidFill>
              </a:rPr>
              <a:t>initial HTML page, </a:t>
            </a:r>
          </a:p>
          <a:p>
            <a:pPr lvl="1"/>
            <a:r>
              <a:rPr lang="en-US" dirty="0" smtClean="0"/>
              <a:t>then</a:t>
            </a:r>
            <a:r>
              <a:rPr lang="en-US" dirty="0" smtClean="0">
                <a:solidFill>
                  <a:schemeClr val="accent1"/>
                </a:solidFill>
              </a:rPr>
              <a:t> parses the returned HTML </a:t>
            </a:r>
            <a:r>
              <a:rPr lang="en-US" dirty="0" smtClean="0"/>
              <a:t>to find all the resources referenced from within it like images, style sheets and scripts. </a:t>
            </a:r>
            <a:endParaRPr lang="en-US" dirty="0"/>
          </a:p>
          <a:p>
            <a:pPr lvl="1"/>
            <a:r>
              <a:rPr lang="en-US" dirty="0" smtClean="0"/>
              <a:t>Only when </a:t>
            </a:r>
            <a:r>
              <a:rPr lang="en-US" dirty="0" smtClean="0">
                <a:solidFill>
                  <a:schemeClr val="accent1"/>
                </a:solidFill>
              </a:rPr>
              <a:t>all the files </a:t>
            </a:r>
            <a:r>
              <a:rPr lang="en-US" dirty="0" smtClean="0"/>
              <a:t>have been retrieved is the page fully loaded for the user</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35" y="332656"/>
            <a:ext cx="8435280" cy="990600"/>
          </a:xfrm>
        </p:spPr>
        <p:txBody>
          <a:bodyPr>
            <a:noAutofit/>
          </a:bodyPr>
          <a:lstStyle/>
          <a:p>
            <a:r>
              <a:rPr lang="en-US" altLang="en-US" dirty="0" smtClean="0"/>
              <a:t>Consequences </a:t>
            </a:r>
            <a:r>
              <a:rPr lang="en-US" altLang="en-US" dirty="0"/>
              <a:t>of Distributed Systems</a:t>
            </a:r>
            <a:endParaRPr lang="en-US" dirty="0"/>
          </a:p>
        </p:txBody>
      </p:sp>
      <p:sp>
        <p:nvSpPr>
          <p:cNvPr id="3" name="Content Placeholder 2"/>
          <p:cNvSpPr>
            <a:spLocks noGrp="1"/>
          </p:cNvSpPr>
          <p:nvPr>
            <p:ph idx="1"/>
          </p:nvPr>
        </p:nvSpPr>
        <p:spPr>
          <a:xfrm>
            <a:off x="457200" y="1484784"/>
            <a:ext cx="8229600" cy="4876800"/>
          </a:xfrm>
        </p:spPr>
        <p:txBody>
          <a:bodyPr/>
          <a:lstStyle/>
          <a:p>
            <a:pPr>
              <a:lnSpc>
                <a:spcPct val="90000"/>
              </a:lnSpc>
            </a:pPr>
            <a:r>
              <a:rPr lang="en-US" altLang="en-US" dirty="0">
                <a:solidFill>
                  <a:schemeClr val="accent6">
                    <a:lumMod val="75000"/>
                  </a:schemeClr>
                </a:solidFill>
              </a:rPr>
              <a:t>Parallel activities</a:t>
            </a:r>
          </a:p>
          <a:p>
            <a:pPr lvl="1">
              <a:lnSpc>
                <a:spcPct val="90000"/>
              </a:lnSpc>
            </a:pPr>
            <a:r>
              <a:rPr lang="en-US" altLang="en-US" dirty="0"/>
              <a:t>Autonomous components executing concurrent tasks</a:t>
            </a:r>
          </a:p>
          <a:p>
            <a:pPr>
              <a:lnSpc>
                <a:spcPct val="90000"/>
              </a:lnSpc>
            </a:pPr>
            <a:r>
              <a:rPr lang="en-US" altLang="en-US" dirty="0">
                <a:solidFill>
                  <a:schemeClr val="accent6">
                    <a:lumMod val="75000"/>
                  </a:schemeClr>
                </a:solidFill>
              </a:rPr>
              <a:t>Communication via message passing</a:t>
            </a:r>
          </a:p>
          <a:p>
            <a:pPr lvl="1">
              <a:lnSpc>
                <a:spcPct val="90000"/>
              </a:lnSpc>
            </a:pPr>
            <a:r>
              <a:rPr lang="en-US" altLang="en-US" dirty="0"/>
              <a:t>No shared memory</a:t>
            </a:r>
          </a:p>
          <a:p>
            <a:pPr>
              <a:lnSpc>
                <a:spcPct val="90000"/>
              </a:lnSpc>
            </a:pPr>
            <a:r>
              <a:rPr lang="en-US" altLang="en-US" dirty="0">
                <a:solidFill>
                  <a:schemeClr val="accent6">
                    <a:lumMod val="75000"/>
                  </a:schemeClr>
                </a:solidFill>
              </a:rPr>
              <a:t>Resource sharing</a:t>
            </a:r>
          </a:p>
          <a:p>
            <a:pPr lvl="1">
              <a:lnSpc>
                <a:spcPct val="90000"/>
              </a:lnSpc>
            </a:pPr>
            <a:r>
              <a:rPr lang="en-US" altLang="en-US" dirty="0"/>
              <a:t>Printer, database, other services</a:t>
            </a:r>
          </a:p>
          <a:p>
            <a:pPr>
              <a:lnSpc>
                <a:spcPct val="90000"/>
              </a:lnSpc>
            </a:pPr>
            <a:r>
              <a:rPr lang="en-US" altLang="en-US" dirty="0">
                <a:solidFill>
                  <a:schemeClr val="accent6">
                    <a:lumMod val="75000"/>
                  </a:schemeClr>
                </a:solidFill>
              </a:rPr>
              <a:t>No global state</a:t>
            </a:r>
          </a:p>
          <a:p>
            <a:pPr lvl="1">
              <a:lnSpc>
                <a:spcPct val="90000"/>
              </a:lnSpc>
            </a:pPr>
            <a:r>
              <a:rPr lang="en-US" altLang="en-US" dirty="0"/>
              <a:t>No single process can have knowledge of the current global state of the system</a:t>
            </a:r>
          </a:p>
          <a:p>
            <a:pPr>
              <a:lnSpc>
                <a:spcPct val="90000"/>
              </a:lnSpc>
            </a:pPr>
            <a:r>
              <a:rPr lang="en-US" altLang="en-US" dirty="0">
                <a:solidFill>
                  <a:schemeClr val="accent6">
                    <a:lumMod val="75000"/>
                  </a:schemeClr>
                </a:solidFill>
              </a:rPr>
              <a:t>No global clock</a:t>
            </a:r>
          </a:p>
          <a:p>
            <a:pPr lvl="1">
              <a:lnSpc>
                <a:spcPct val="90000"/>
              </a:lnSpc>
            </a:pPr>
            <a:r>
              <a:rPr lang="en-US" altLang="en-US" dirty="0"/>
              <a:t>Only limited precision for processes to synchronize their </a:t>
            </a:r>
            <a:r>
              <a:rPr lang="en-US" altLang="en-US" dirty="0" smtClean="0"/>
              <a:t>clocks</a:t>
            </a:r>
          </a:p>
          <a:p>
            <a:endParaRPr lang="en-US" dirty="0"/>
          </a:p>
        </p:txBody>
      </p:sp>
    </p:spTree>
    <p:extLst>
      <p:ext uri="{BB962C8B-B14F-4D97-AF65-F5344CB8AC3E}">
        <p14:creationId xmlns:p14="http://schemas.microsoft.com/office/powerpoint/2010/main" val="1345582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Browser parsing HTML and making subsequent requests</a:t>
            </a:r>
            <a:endParaRPr lang="en-US" dirty="0"/>
          </a:p>
        </p:txBody>
      </p:sp>
      <p:pic>
        <p:nvPicPr>
          <p:cNvPr id="269314" name="Picture 2" descr="C:\Users\ricardo\Desktop\ch1-3\CH01\4071501032.eps.png"/>
          <p:cNvPicPr>
            <a:picLocks noChangeAspect="1" noChangeArrowheads="1"/>
          </p:cNvPicPr>
          <p:nvPr/>
        </p:nvPicPr>
        <p:blipFill>
          <a:blip r:embed="rId2" cstate="print"/>
          <a:srcRect/>
          <a:stretch>
            <a:fillRect/>
          </a:stretch>
        </p:blipFill>
        <p:spPr bwMode="auto">
          <a:xfrm>
            <a:off x="611560" y="1772816"/>
            <a:ext cx="7556616" cy="490790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Tools for HTTP</a:t>
            </a:r>
            <a:endParaRPr lang="en-US" dirty="0"/>
          </a:p>
        </p:txBody>
      </p:sp>
      <p:sp>
        <p:nvSpPr>
          <p:cNvPr id="3" name="Content Placeholder 2"/>
          <p:cNvSpPr>
            <a:spLocks noGrp="1"/>
          </p:cNvSpPr>
          <p:nvPr>
            <p:ph idx="1"/>
          </p:nvPr>
        </p:nvSpPr>
        <p:spPr/>
        <p:txBody>
          <a:bodyPr/>
          <a:lstStyle/>
          <a:p>
            <a:r>
              <a:rPr lang="en-US" dirty="0" smtClean="0"/>
              <a:t>Modern browsers provide the developer with tools that can help us understand the HTTP traffic for a given page.</a:t>
            </a:r>
            <a:endParaRPr lang="en-US" dirty="0"/>
          </a:p>
        </p:txBody>
      </p:sp>
      <p:pic>
        <p:nvPicPr>
          <p:cNvPr id="226306" name="Picture 2" descr="T:\CompSci\Research\web development textbook\manuscript\chapter01\images\figure01-36.tif"/>
          <p:cNvPicPr>
            <a:picLocks noChangeAspect="1" noChangeArrowheads="1"/>
          </p:cNvPicPr>
          <p:nvPr/>
        </p:nvPicPr>
        <p:blipFill>
          <a:blip r:embed="rId2" cstate="print"/>
          <a:srcRect/>
          <a:stretch>
            <a:fillRect/>
          </a:stretch>
        </p:blipFill>
        <p:spPr bwMode="auto">
          <a:xfrm>
            <a:off x="1066800" y="2895600"/>
            <a:ext cx="5463328" cy="35814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 Methods</a:t>
            </a:r>
            <a:endParaRPr lang="en-US" dirty="0"/>
          </a:p>
        </p:txBody>
      </p:sp>
      <p:sp>
        <p:nvSpPr>
          <p:cNvPr id="3" name="Content Placeholder 2"/>
          <p:cNvSpPr>
            <a:spLocks noGrp="1"/>
          </p:cNvSpPr>
          <p:nvPr>
            <p:ph idx="1"/>
          </p:nvPr>
        </p:nvSpPr>
        <p:spPr/>
        <p:txBody>
          <a:bodyPr/>
          <a:lstStyle/>
          <a:p>
            <a:r>
              <a:rPr lang="en-US" dirty="0" smtClean="0"/>
              <a:t>The HTTP protocol defines several different types of requests, each with a different intent and characteristics. </a:t>
            </a:r>
          </a:p>
          <a:p>
            <a:endParaRPr lang="en-US" dirty="0" smtClean="0"/>
          </a:p>
          <a:p>
            <a:r>
              <a:rPr lang="en-US" dirty="0" smtClean="0"/>
              <a:t>The most common requests are the </a:t>
            </a:r>
            <a:r>
              <a:rPr lang="en-US" dirty="0" smtClean="0">
                <a:solidFill>
                  <a:schemeClr val="accent6"/>
                </a:solidFill>
              </a:rPr>
              <a:t>GET</a:t>
            </a:r>
            <a:r>
              <a:rPr lang="en-US" dirty="0" smtClean="0"/>
              <a:t> and </a:t>
            </a:r>
            <a:r>
              <a:rPr lang="en-US" dirty="0" smtClean="0">
                <a:solidFill>
                  <a:schemeClr val="accent6"/>
                </a:solidFill>
              </a:rPr>
              <a:t>POST</a:t>
            </a:r>
            <a:r>
              <a:rPr lang="en-US" dirty="0" smtClean="0"/>
              <a:t> request. </a:t>
            </a:r>
          </a:p>
          <a:p>
            <a:endParaRPr lang="en-US" dirty="0" smtClean="0"/>
          </a:p>
          <a:p>
            <a:r>
              <a:rPr lang="en-US" dirty="0" smtClean="0"/>
              <a:t>Other requests include: PUT, DELETE, CONNECT, TRACE and OPTIONS.</a:t>
            </a:r>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990600"/>
          </a:xfrm>
        </p:spPr>
        <p:txBody>
          <a:bodyPr/>
          <a:lstStyle/>
          <a:p>
            <a:r>
              <a:rPr lang="en-US" dirty="0" smtClean="0"/>
              <a:t>GET versus POST requests</a:t>
            </a:r>
            <a:endParaRPr lang="en-US" dirty="0"/>
          </a:p>
        </p:txBody>
      </p:sp>
      <p:pic>
        <p:nvPicPr>
          <p:cNvPr id="270338" name="Picture 2" descr="C:\Users\ricardo\Desktop\ch1-3\CH01\4071501035.eps.png"/>
          <p:cNvPicPr>
            <a:picLocks noChangeAspect="1" noChangeArrowheads="1"/>
          </p:cNvPicPr>
          <p:nvPr/>
        </p:nvPicPr>
        <p:blipFill>
          <a:blip r:embed="rId2" cstate="print"/>
          <a:srcRect/>
          <a:stretch>
            <a:fillRect/>
          </a:stretch>
        </p:blipFill>
        <p:spPr bwMode="auto">
          <a:xfrm>
            <a:off x="611560" y="1522607"/>
            <a:ext cx="7920880" cy="5131685"/>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web server</a:t>
            </a:r>
            <a:r>
              <a:rPr lang="en-US" dirty="0" smtClean="0">
                <a:solidFill>
                  <a:schemeClr val="accent1"/>
                </a:solidFill>
              </a:rPr>
              <a:t> </a:t>
            </a:r>
            <a:r>
              <a:rPr lang="en-US" dirty="0" smtClean="0"/>
              <a:t>is, at a fundamental level, nothing more than a computer that responds to HTTP requests.</a:t>
            </a:r>
          </a:p>
          <a:p>
            <a:endParaRPr lang="en-US" dirty="0"/>
          </a:p>
          <a:p>
            <a:r>
              <a:rPr lang="en-US" dirty="0" smtClean="0"/>
              <a:t>Regardless </a:t>
            </a:r>
            <a:r>
              <a:rPr lang="en-US" dirty="0"/>
              <a:t>of the physical characteristics of the server, one must choose an application stack to run a website.</a:t>
            </a:r>
          </a:p>
          <a:p>
            <a:endParaRPr lang="en-US" dirty="0" smtClean="0"/>
          </a:p>
          <a:p>
            <a:r>
              <a:rPr lang="en-US" dirty="0" smtClean="0"/>
              <a:t>This </a:t>
            </a:r>
            <a:r>
              <a:rPr lang="en-US" dirty="0"/>
              <a:t>stack will include an operating system, web server software, a database and a scripting language to process dynamic requests. </a:t>
            </a:r>
          </a:p>
          <a:p>
            <a:endParaRPr lang="en-US" dirty="0" smtClean="0"/>
          </a:p>
          <a:p>
            <a:endParaRPr lang="en-US" dirty="0"/>
          </a:p>
        </p:txBody>
      </p:sp>
      <p:sp>
        <p:nvSpPr>
          <p:cNvPr id="5" name="Content Placeholder 2"/>
          <p:cNvSpPr txBox="1">
            <a:spLocks/>
          </p:cNvSpPr>
          <p:nvPr/>
        </p:nvSpPr>
        <p:spPr>
          <a:xfrm>
            <a:off x="9115544" y="2852936"/>
            <a:ext cx="6400800" cy="452596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a:t>Examples of Distributed Systems</a:t>
            </a:r>
          </a:p>
        </p:txBody>
      </p:sp>
      <p:sp>
        <p:nvSpPr>
          <p:cNvPr id="25603" name="Rectangle 3"/>
          <p:cNvSpPr>
            <a:spLocks noGrp="1" noChangeArrowheads="1"/>
          </p:cNvSpPr>
          <p:nvPr>
            <p:ph type="body" idx="1"/>
          </p:nvPr>
        </p:nvSpPr>
        <p:spPr>
          <a:xfrm>
            <a:off x="452695" y="1534508"/>
            <a:ext cx="8229600" cy="4876800"/>
          </a:xfrm>
        </p:spPr>
        <p:txBody>
          <a:bodyPr/>
          <a:lstStyle/>
          <a:p>
            <a:pPr eaLnBrk="1" hangingPunct="1"/>
            <a:r>
              <a:rPr lang="en-US" altLang="en-US" dirty="0"/>
              <a:t>They (DS) are based on familiar and widely used computer networks:</a:t>
            </a:r>
          </a:p>
          <a:p>
            <a:pPr lvl="1" eaLnBrk="1" hangingPunct="1"/>
            <a:r>
              <a:rPr lang="en-US" altLang="en-US" dirty="0"/>
              <a:t>Internet</a:t>
            </a:r>
          </a:p>
          <a:p>
            <a:pPr lvl="1" eaLnBrk="1" hangingPunct="1"/>
            <a:r>
              <a:rPr lang="en-US" altLang="en-US" dirty="0"/>
              <a:t>Intranets, and</a:t>
            </a:r>
          </a:p>
          <a:p>
            <a:pPr lvl="1" eaLnBrk="1" hangingPunct="1"/>
            <a:r>
              <a:rPr lang="en-US" altLang="en-US" dirty="0"/>
              <a:t>Wireless networks</a:t>
            </a:r>
          </a:p>
          <a:p>
            <a:pPr eaLnBrk="1" hangingPunct="1"/>
            <a:r>
              <a:rPr lang="en-US" altLang="en-US" dirty="0"/>
              <a:t>Example DS:</a:t>
            </a:r>
          </a:p>
          <a:p>
            <a:pPr lvl="1" eaLnBrk="1" hangingPunct="1"/>
            <a:r>
              <a:rPr lang="en-US" altLang="en-US" dirty="0"/>
              <a:t>Web (and many of its applications like Facebook) </a:t>
            </a:r>
          </a:p>
          <a:p>
            <a:pPr lvl="1" eaLnBrk="1" hangingPunct="1"/>
            <a:r>
              <a:rPr lang="en-US" altLang="en-US" dirty="0"/>
              <a:t>Data Centers and Clouds</a:t>
            </a:r>
          </a:p>
          <a:p>
            <a:pPr lvl="1" eaLnBrk="1" hangingPunct="1"/>
            <a:r>
              <a:rPr lang="en-US" altLang="en-US" dirty="0"/>
              <a:t>Wide area storage systems</a:t>
            </a:r>
          </a:p>
          <a:p>
            <a:pPr lvl="1" eaLnBrk="1" hangingPunct="1"/>
            <a:r>
              <a:rPr lang="en-US" altLang="en-US" dirty="0"/>
              <a:t>Banking Systems</a:t>
            </a:r>
          </a:p>
          <a:p>
            <a:pPr lvl="1" eaLnBrk="1" hangingPunct="1"/>
            <a:endParaRPr lang="en-US" altLang="en-US" dirty="0"/>
          </a:p>
        </p:txBody>
      </p:sp>
      <p:pic>
        <p:nvPicPr>
          <p:cNvPr id="25604" name="Picture 5" descr="https://encrypted-tbn1.gstatic.com/images?q=tbn:ANd9GcT1AFQNh-j1oUtThtIwFj2UqFQyyAMEdiYoS1dxFzggZinCqzv3U3pGh-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316" y="2060848"/>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7" descr="https://encrypted-tbn1.gstatic.com/images?q=tbn:ANd9GcTeFGDMLxdVjQd7Ovu0mTYyZ-s88sDAUAb49kITJct8rsj7gu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5181600"/>
            <a:ext cx="9969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descr="http://www.bitcurrent.com/wp-content/uploads/2008/06/cloud3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5200661"/>
            <a:ext cx="21336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142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06"/>
          <p:cNvSpPr>
            <a:spLocks noGrp="1" noChangeArrowheads="1"/>
          </p:cNvSpPr>
          <p:nvPr>
            <p:ph type="title"/>
          </p:nvPr>
        </p:nvSpPr>
        <p:spPr>
          <a:xfrm>
            <a:off x="405132" y="609528"/>
            <a:ext cx="8229600" cy="990600"/>
          </a:xfrm>
        </p:spPr>
        <p:txBody>
          <a:bodyPr>
            <a:normAutofit fontScale="90000"/>
          </a:bodyPr>
          <a:lstStyle/>
          <a:p>
            <a:pPr eaLnBrk="1" hangingPunct="1"/>
            <a:r>
              <a:rPr lang="en-GB" altLang="en-US" dirty="0"/>
              <a:t>A typical portion of the </a:t>
            </a:r>
            <a:r>
              <a:rPr lang="en-GB" altLang="en-US" dirty="0" smtClean="0"/>
              <a:t>Internet</a:t>
            </a:r>
            <a:r>
              <a:rPr lang="en-GB" altLang="en-US" dirty="0"/>
              <a:t/>
            </a:r>
            <a:br>
              <a:rPr lang="en-GB" altLang="en-US" dirty="0"/>
            </a:br>
            <a:endParaRPr lang="en-GB" altLang="en-US" sz="2400" dirty="0"/>
          </a:p>
        </p:txBody>
      </p:sp>
      <p:sp>
        <p:nvSpPr>
          <p:cNvPr id="26627" name="Rectangle 508"/>
          <p:cNvSpPr>
            <a:spLocks noGrp="1" noChangeArrowheads="1"/>
          </p:cNvSpPr>
          <p:nvPr>
            <p:ph type="body" idx="1"/>
          </p:nvPr>
        </p:nvSpPr>
        <p:spPr>
          <a:xfrm>
            <a:off x="367032" y="1579563"/>
            <a:ext cx="8305800" cy="609600"/>
          </a:xfrm>
        </p:spPr>
        <p:txBody>
          <a:bodyPr/>
          <a:lstStyle/>
          <a:p>
            <a:pPr eaLnBrk="1" hangingPunct="1">
              <a:lnSpc>
                <a:spcPct val="80000"/>
              </a:lnSpc>
            </a:pPr>
            <a:r>
              <a:rPr lang="en-US" altLang="en-US" sz="2100"/>
              <a:t>The Internet is a vast collection of computer networks of many different types and hosts various types of services.</a:t>
            </a:r>
          </a:p>
        </p:txBody>
      </p:sp>
      <p:sp>
        <p:nvSpPr>
          <p:cNvPr id="515" name="Cloud"/>
          <p:cNvSpPr>
            <a:spLocks noChangeAspect="1" noEditPoints="1" noChangeArrowheads="1"/>
          </p:cNvSpPr>
          <p:nvPr/>
        </p:nvSpPr>
        <p:spPr bwMode="auto">
          <a:xfrm>
            <a:off x="5241878" y="2425628"/>
            <a:ext cx="1908222" cy="102397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grpSp>
        <p:nvGrpSpPr>
          <p:cNvPr id="2" name="Group 1"/>
          <p:cNvGrpSpPr/>
          <p:nvPr/>
        </p:nvGrpSpPr>
        <p:grpSpPr>
          <a:xfrm>
            <a:off x="457200" y="2679700"/>
            <a:ext cx="7925438" cy="4178300"/>
            <a:chOff x="560388" y="1590675"/>
            <a:chExt cx="7925438" cy="4178300"/>
          </a:xfrm>
        </p:grpSpPr>
        <p:sp>
          <p:nvSpPr>
            <p:cNvPr id="508" name="Rectangle 507"/>
            <p:cNvSpPr>
              <a:spLocks noChangeArrowheads="1"/>
            </p:cNvSpPr>
            <p:nvPr/>
          </p:nvSpPr>
          <p:spPr bwMode="auto">
            <a:xfrm rot="1820081">
              <a:off x="1590675" y="2889250"/>
              <a:ext cx="895350" cy="96838"/>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509" name="Rectangle 508"/>
            <p:cNvSpPr>
              <a:spLocks noChangeArrowheads="1"/>
            </p:cNvSpPr>
            <p:nvPr/>
          </p:nvSpPr>
          <p:spPr bwMode="auto">
            <a:xfrm rot="2611268">
              <a:off x="2871788" y="2287588"/>
              <a:ext cx="458787" cy="106362"/>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510" name="Cloud"/>
            <p:cNvSpPr>
              <a:spLocks noChangeAspect="1" noEditPoints="1" noChangeArrowheads="1"/>
            </p:cNvSpPr>
            <p:nvPr/>
          </p:nvSpPr>
          <p:spPr bwMode="auto">
            <a:xfrm>
              <a:off x="1856426" y="1605756"/>
              <a:ext cx="1371600" cy="990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511" name="Rectangle 510"/>
            <p:cNvSpPr>
              <a:spLocks noChangeArrowheads="1"/>
            </p:cNvSpPr>
            <p:nvPr/>
          </p:nvSpPr>
          <p:spPr bwMode="auto">
            <a:xfrm rot="2611268">
              <a:off x="2898775" y="3805238"/>
              <a:ext cx="460375" cy="1143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512" name="Cloud"/>
            <p:cNvSpPr>
              <a:spLocks noChangeAspect="1" noEditPoints="1" noChangeArrowheads="1"/>
            </p:cNvSpPr>
            <p:nvPr/>
          </p:nvSpPr>
          <p:spPr bwMode="auto">
            <a:xfrm>
              <a:off x="1856426" y="3053556"/>
              <a:ext cx="1371600" cy="990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513" name="Cloud"/>
            <p:cNvSpPr>
              <a:spLocks noChangeAspect="1" noEditPoints="1" noChangeArrowheads="1"/>
            </p:cNvSpPr>
            <p:nvPr/>
          </p:nvSpPr>
          <p:spPr bwMode="auto">
            <a:xfrm>
              <a:off x="2999426" y="2367756"/>
              <a:ext cx="1136017" cy="990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514" name="Cloud"/>
            <p:cNvSpPr>
              <a:spLocks noChangeAspect="1" noEditPoints="1" noChangeArrowheads="1"/>
            </p:cNvSpPr>
            <p:nvPr/>
          </p:nvSpPr>
          <p:spPr bwMode="auto">
            <a:xfrm>
              <a:off x="6733226" y="3510756"/>
              <a:ext cx="1136017" cy="609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516" name="Cloud"/>
            <p:cNvSpPr>
              <a:spLocks noChangeAspect="1" noEditPoints="1" noChangeArrowheads="1"/>
            </p:cNvSpPr>
            <p:nvPr/>
          </p:nvSpPr>
          <p:spPr bwMode="auto">
            <a:xfrm>
              <a:off x="6577604" y="4196556"/>
              <a:ext cx="1908222" cy="102397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26649" name="Freeform 4"/>
            <p:cNvSpPr>
              <a:spLocks/>
            </p:cNvSpPr>
            <p:nvPr/>
          </p:nvSpPr>
          <p:spPr bwMode="auto">
            <a:xfrm>
              <a:off x="601663" y="2554288"/>
              <a:ext cx="527050" cy="330200"/>
            </a:xfrm>
            <a:custGeom>
              <a:avLst/>
              <a:gdLst>
                <a:gd name="T0" fmla="*/ 2147483647 w 359"/>
                <a:gd name="T1" fmla="*/ 0 h 207"/>
                <a:gd name="T2" fmla="*/ 2147483647 w 359"/>
                <a:gd name="T3" fmla="*/ 2147483647 h 207"/>
                <a:gd name="T4" fmla="*/ 2147483647 w 359"/>
                <a:gd name="T5" fmla="*/ 2147483647 h 207"/>
                <a:gd name="T6" fmla="*/ 2147483647 w 359"/>
                <a:gd name="T7" fmla="*/ 2147483647 h 207"/>
                <a:gd name="T8" fmla="*/ 2147483647 w 359"/>
                <a:gd name="T9" fmla="*/ 2147483647 h 207"/>
                <a:gd name="T10" fmla="*/ 0 w 359"/>
                <a:gd name="T11" fmla="*/ 2147483647 h 207"/>
                <a:gd name="T12" fmla="*/ 0 60000 65536"/>
                <a:gd name="T13" fmla="*/ 0 60000 65536"/>
                <a:gd name="T14" fmla="*/ 0 60000 65536"/>
                <a:gd name="T15" fmla="*/ 0 60000 65536"/>
                <a:gd name="T16" fmla="*/ 0 60000 65536"/>
                <a:gd name="T17" fmla="*/ 0 60000 65536"/>
                <a:gd name="T18" fmla="*/ 0 w 359"/>
                <a:gd name="T19" fmla="*/ 0 h 207"/>
                <a:gd name="T20" fmla="*/ 359 w 35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359" h="207">
                  <a:moveTo>
                    <a:pt x="359" y="0"/>
                  </a:moveTo>
                  <a:lnTo>
                    <a:pt x="345" y="41"/>
                  </a:lnTo>
                  <a:lnTo>
                    <a:pt x="290" y="83"/>
                  </a:lnTo>
                  <a:lnTo>
                    <a:pt x="165" y="138"/>
                  </a:lnTo>
                  <a:lnTo>
                    <a:pt x="69" y="193"/>
                  </a:lnTo>
                  <a:lnTo>
                    <a:pt x="0" y="207"/>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0" name="Freeform 5"/>
            <p:cNvSpPr>
              <a:spLocks/>
            </p:cNvSpPr>
            <p:nvPr/>
          </p:nvSpPr>
          <p:spPr bwMode="auto">
            <a:xfrm>
              <a:off x="844550" y="2643188"/>
              <a:ext cx="344488" cy="701675"/>
            </a:xfrm>
            <a:custGeom>
              <a:avLst/>
              <a:gdLst>
                <a:gd name="T0" fmla="*/ 2147483647 w 235"/>
                <a:gd name="T1" fmla="*/ 0 h 442"/>
                <a:gd name="T2" fmla="*/ 2147483647 w 235"/>
                <a:gd name="T3" fmla="*/ 2147483647 h 442"/>
                <a:gd name="T4" fmla="*/ 2147483647 w 235"/>
                <a:gd name="T5" fmla="*/ 2147483647 h 442"/>
                <a:gd name="T6" fmla="*/ 2147483647 w 235"/>
                <a:gd name="T7" fmla="*/ 2147483647 h 442"/>
                <a:gd name="T8" fmla="*/ 2147483647 w 235"/>
                <a:gd name="T9" fmla="*/ 2147483647 h 442"/>
                <a:gd name="T10" fmla="*/ 0 w 235"/>
                <a:gd name="T11" fmla="*/ 2147483647 h 442"/>
                <a:gd name="T12" fmla="*/ 0 60000 65536"/>
                <a:gd name="T13" fmla="*/ 0 60000 65536"/>
                <a:gd name="T14" fmla="*/ 0 60000 65536"/>
                <a:gd name="T15" fmla="*/ 0 60000 65536"/>
                <a:gd name="T16" fmla="*/ 0 60000 65536"/>
                <a:gd name="T17" fmla="*/ 0 60000 65536"/>
                <a:gd name="T18" fmla="*/ 0 w 235"/>
                <a:gd name="T19" fmla="*/ 0 h 442"/>
                <a:gd name="T20" fmla="*/ 235 w 235"/>
                <a:gd name="T21" fmla="*/ 442 h 442"/>
              </a:gdLst>
              <a:ahLst/>
              <a:cxnLst>
                <a:cxn ang="T12">
                  <a:pos x="T0" y="T1"/>
                </a:cxn>
                <a:cxn ang="T13">
                  <a:pos x="T2" y="T3"/>
                </a:cxn>
                <a:cxn ang="T14">
                  <a:pos x="T4" y="T5"/>
                </a:cxn>
                <a:cxn ang="T15">
                  <a:pos x="T6" y="T7"/>
                </a:cxn>
                <a:cxn ang="T16">
                  <a:pos x="T8" y="T9"/>
                </a:cxn>
                <a:cxn ang="T17">
                  <a:pos x="T10" y="T11"/>
                </a:cxn>
              </a:cxnLst>
              <a:rect l="T18" t="T19" r="T20" b="T21"/>
              <a:pathLst>
                <a:path w="235" h="442">
                  <a:moveTo>
                    <a:pt x="235" y="0"/>
                  </a:moveTo>
                  <a:lnTo>
                    <a:pt x="194" y="166"/>
                  </a:lnTo>
                  <a:lnTo>
                    <a:pt x="111" y="290"/>
                  </a:lnTo>
                  <a:lnTo>
                    <a:pt x="42" y="400"/>
                  </a:lnTo>
                  <a:lnTo>
                    <a:pt x="28" y="442"/>
                  </a:lnTo>
                  <a:lnTo>
                    <a:pt x="0" y="414"/>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1" name="Freeform 6"/>
            <p:cNvSpPr>
              <a:spLocks/>
            </p:cNvSpPr>
            <p:nvPr/>
          </p:nvSpPr>
          <p:spPr bwMode="auto">
            <a:xfrm>
              <a:off x="1512888" y="2490788"/>
              <a:ext cx="100012" cy="787400"/>
            </a:xfrm>
            <a:custGeom>
              <a:avLst/>
              <a:gdLst>
                <a:gd name="T0" fmla="*/ 0 w 69"/>
                <a:gd name="T1" fmla="*/ 0 h 496"/>
                <a:gd name="T2" fmla="*/ 2147483647 w 69"/>
                <a:gd name="T3" fmla="*/ 2147483647 h 496"/>
                <a:gd name="T4" fmla="*/ 2147483647 w 69"/>
                <a:gd name="T5" fmla="*/ 2147483647 h 496"/>
                <a:gd name="T6" fmla="*/ 2147483647 w 69"/>
                <a:gd name="T7" fmla="*/ 2147483647 h 496"/>
                <a:gd name="T8" fmla="*/ 2147483647 w 69"/>
                <a:gd name="T9" fmla="*/ 2147483647 h 496"/>
                <a:gd name="T10" fmla="*/ 2147483647 w 69"/>
                <a:gd name="T11" fmla="*/ 2147483647 h 496"/>
                <a:gd name="T12" fmla="*/ 0 60000 65536"/>
                <a:gd name="T13" fmla="*/ 0 60000 65536"/>
                <a:gd name="T14" fmla="*/ 0 60000 65536"/>
                <a:gd name="T15" fmla="*/ 0 60000 65536"/>
                <a:gd name="T16" fmla="*/ 0 60000 65536"/>
                <a:gd name="T17" fmla="*/ 0 60000 65536"/>
                <a:gd name="T18" fmla="*/ 0 w 69"/>
                <a:gd name="T19" fmla="*/ 0 h 496"/>
                <a:gd name="T20" fmla="*/ 69 w 69"/>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69" h="496">
                  <a:moveTo>
                    <a:pt x="0" y="0"/>
                  </a:moveTo>
                  <a:lnTo>
                    <a:pt x="13" y="193"/>
                  </a:lnTo>
                  <a:lnTo>
                    <a:pt x="41" y="331"/>
                  </a:lnTo>
                  <a:lnTo>
                    <a:pt x="55" y="455"/>
                  </a:lnTo>
                  <a:lnTo>
                    <a:pt x="69" y="496"/>
                  </a:lnTo>
                  <a:lnTo>
                    <a:pt x="69"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2" name="Freeform 7"/>
            <p:cNvSpPr>
              <a:spLocks/>
            </p:cNvSpPr>
            <p:nvPr/>
          </p:nvSpPr>
          <p:spPr bwMode="auto">
            <a:xfrm>
              <a:off x="1247775" y="2598738"/>
              <a:ext cx="142875" cy="766762"/>
            </a:xfrm>
            <a:custGeom>
              <a:avLst/>
              <a:gdLst>
                <a:gd name="T0" fmla="*/ 2147483647 w 97"/>
                <a:gd name="T1" fmla="*/ 0 h 483"/>
                <a:gd name="T2" fmla="*/ 2147483647 w 97"/>
                <a:gd name="T3" fmla="*/ 2147483647 h 483"/>
                <a:gd name="T4" fmla="*/ 2147483647 w 97"/>
                <a:gd name="T5" fmla="*/ 2147483647 h 483"/>
                <a:gd name="T6" fmla="*/ 2147483647 w 97"/>
                <a:gd name="T7" fmla="*/ 2147483647 h 483"/>
                <a:gd name="T8" fmla="*/ 2147483647 w 97"/>
                <a:gd name="T9" fmla="*/ 2147483647 h 483"/>
                <a:gd name="T10" fmla="*/ 0 w 97"/>
                <a:gd name="T11" fmla="*/ 2147483647 h 483"/>
                <a:gd name="T12" fmla="*/ 0 60000 65536"/>
                <a:gd name="T13" fmla="*/ 0 60000 65536"/>
                <a:gd name="T14" fmla="*/ 0 60000 65536"/>
                <a:gd name="T15" fmla="*/ 0 60000 65536"/>
                <a:gd name="T16" fmla="*/ 0 60000 65536"/>
                <a:gd name="T17" fmla="*/ 0 60000 65536"/>
                <a:gd name="T18" fmla="*/ 0 w 97"/>
                <a:gd name="T19" fmla="*/ 0 h 483"/>
                <a:gd name="T20" fmla="*/ 97 w 97"/>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97" h="483">
                  <a:moveTo>
                    <a:pt x="97" y="0"/>
                  </a:moveTo>
                  <a:lnTo>
                    <a:pt x="69" y="180"/>
                  </a:lnTo>
                  <a:lnTo>
                    <a:pt x="42" y="318"/>
                  </a:lnTo>
                  <a:lnTo>
                    <a:pt x="14" y="442"/>
                  </a:lnTo>
                  <a:lnTo>
                    <a:pt x="14" y="483"/>
                  </a:lnTo>
                  <a:lnTo>
                    <a:pt x="0" y="456"/>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3" name="Freeform 8"/>
            <p:cNvSpPr>
              <a:spLocks/>
            </p:cNvSpPr>
            <p:nvPr/>
          </p:nvSpPr>
          <p:spPr bwMode="auto">
            <a:xfrm>
              <a:off x="3230563" y="2052638"/>
              <a:ext cx="242887" cy="787400"/>
            </a:xfrm>
            <a:custGeom>
              <a:avLst/>
              <a:gdLst>
                <a:gd name="T0" fmla="*/ 2147483647 w 165"/>
                <a:gd name="T1" fmla="*/ 0 h 496"/>
                <a:gd name="T2" fmla="*/ 2147483647 w 165"/>
                <a:gd name="T3" fmla="*/ 2147483647 h 496"/>
                <a:gd name="T4" fmla="*/ 2147483647 w 165"/>
                <a:gd name="T5" fmla="*/ 2147483647 h 496"/>
                <a:gd name="T6" fmla="*/ 2147483647 w 165"/>
                <a:gd name="T7" fmla="*/ 2147483647 h 496"/>
                <a:gd name="T8" fmla="*/ 2147483647 w 165"/>
                <a:gd name="T9" fmla="*/ 2147483647 h 496"/>
                <a:gd name="T10" fmla="*/ 0 w 165"/>
                <a:gd name="T11" fmla="*/ 2147483647 h 496"/>
                <a:gd name="T12" fmla="*/ 0 60000 65536"/>
                <a:gd name="T13" fmla="*/ 0 60000 65536"/>
                <a:gd name="T14" fmla="*/ 0 60000 65536"/>
                <a:gd name="T15" fmla="*/ 0 60000 65536"/>
                <a:gd name="T16" fmla="*/ 0 60000 65536"/>
                <a:gd name="T17" fmla="*/ 0 60000 65536"/>
                <a:gd name="T18" fmla="*/ 0 w 165"/>
                <a:gd name="T19" fmla="*/ 0 h 496"/>
                <a:gd name="T20" fmla="*/ 165 w 165"/>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165" h="496">
                  <a:moveTo>
                    <a:pt x="165" y="0"/>
                  </a:moveTo>
                  <a:lnTo>
                    <a:pt x="137" y="193"/>
                  </a:lnTo>
                  <a:lnTo>
                    <a:pt x="82" y="331"/>
                  </a:lnTo>
                  <a:lnTo>
                    <a:pt x="27" y="455"/>
                  </a:lnTo>
                  <a:lnTo>
                    <a:pt x="13" y="496"/>
                  </a:lnTo>
                  <a:lnTo>
                    <a:pt x="0"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4" name="Freeform 9"/>
            <p:cNvSpPr>
              <a:spLocks/>
            </p:cNvSpPr>
            <p:nvPr/>
          </p:nvSpPr>
          <p:spPr bwMode="auto">
            <a:xfrm>
              <a:off x="3716338" y="2071688"/>
              <a:ext cx="241300" cy="790575"/>
            </a:xfrm>
            <a:custGeom>
              <a:avLst/>
              <a:gdLst>
                <a:gd name="T0" fmla="*/ 2147483647 w 165"/>
                <a:gd name="T1" fmla="*/ 0 h 497"/>
                <a:gd name="T2" fmla="*/ 2147483647 w 165"/>
                <a:gd name="T3" fmla="*/ 2147483647 h 497"/>
                <a:gd name="T4" fmla="*/ 2147483647 w 165"/>
                <a:gd name="T5" fmla="*/ 2147483647 h 497"/>
                <a:gd name="T6" fmla="*/ 2147483647 w 165"/>
                <a:gd name="T7" fmla="*/ 2147483647 h 497"/>
                <a:gd name="T8" fmla="*/ 2147483647 w 165"/>
                <a:gd name="T9" fmla="*/ 2147483647 h 497"/>
                <a:gd name="T10" fmla="*/ 0 w 165"/>
                <a:gd name="T11" fmla="*/ 2147483647 h 497"/>
                <a:gd name="T12" fmla="*/ 0 60000 65536"/>
                <a:gd name="T13" fmla="*/ 0 60000 65536"/>
                <a:gd name="T14" fmla="*/ 0 60000 65536"/>
                <a:gd name="T15" fmla="*/ 0 60000 65536"/>
                <a:gd name="T16" fmla="*/ 0 60000 65536"/>
                <a:gd name="T17" fmla="*/ 0 60000 65536"/>
                <a:gd name="T18" fmla="*/ 0 w 165"/>
                <a:gd name="T19" fmla="*/ 0 h 497"/>
                <a:gd name="T20" fmla="*/ 165 w 165"/>
                <a:gd name="T21" fmla="*/ 497 h 497"/>
              </a:gdLst>
              <a:ahLst/>
              <a:cxnLst>
                <a:cxn ang="T12">
                  <a:pos x="T0" y="T1"/>
                </a:cxn>
                <a:cxn ang="T13">
                  <a:pos x="T2" y="T3"/>
                </a:cxn>
                <a:cxn ang="T14">
                  <a:pos x="T4" y="T5"/>
                </a:cxn>
                <a:cxn ang="T15">
                  <a:pos x="T6" y="T7"/>
                </a:cxn>
                <a:cxn ang="T16">
                  <a:pos x="T8" y="T9"/>
                </a:cxn>
                <a:cxn ang="T17">
                  <a:pos x="T10" y="T11"/>
                </a:cxn>
              </a:cxnLst>
              <a:rect l="T18" t="T19" r="T20" b="T21"/>
              <a:pathLst>
                <a:path w="165" h="497">
                  <a:moveTo>
                    <a:pt x="165" y="0"/>
                  </a:moveTo>
                  <a:lnTo>
                    <a:pt x="138" y="194"/>
                  </a:lnTo>
                  <a:lnTo>
                    <a:pt x="82" y="345"/>
                  </a:lnTo>
                  <a:lnTo>
                    <a:pt x="27" y="469"/>
                  </a:lnTo>
                  <a:lnTo>
                    <a:pt x="13" y="497"/>
                  </a:lnTo>
                  <a:lnTo>
                    <a:pt x="0" y="483"/>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5" name="Freeform 10"/>
            <p:cNvSpPr>
              <a:spLocks/>
            </p:cNvSpPr>
            <p:nvPr/>
          </p:nvSpPr>
          <p:spPr bwMode="auto">
            <a:xfrm>
              <a:off x="7435850" y="3541713"/>
              <a:ext cx="546100" cy="109537"/>
            </a:xfrm>
            <a:custGeom>
              <a:avLst/>
              <a:gdLst>
                <a:gd name="T0" fmla="*/ 2147483647 w 373"/>
                <a:gd name="T1" fmla="*/ 0 h 69"/>
                <a:gd name="T2" fmla="*/ 2147483647 w 373"/>
                <a:gd name="T3" fmla="*/ 2147483647 h 69"/>
                <a:gd name="T4" fmla="*/ 2147483647 w 373"/>
                <a:gd name="T5" fmla="*/ 2147483647 h 69"/>
                <a:gd name="T6" fmla="*/ 2147483647 w 373"/>
                <a:gd name="T7" fmla="*/ 2147483647 h 69"/>
                <a:gd name="T8" fmla="*/ 0 w 373"/>
                <a:gd name="T9" fmla="*/ 2147483647 h 69"/>
                <a:gd name="T10" fmla="*/ 0 60000 65536"/>
                <a:gd name="T11" fmla="*/ 0 60000 65536"/>
                <a:gd name="T12" fmla="*/ 0 60000 65536"/>
                <a:gd name="T13" fmla="*/ 0 60000 65536"/>
                <a:gd name="T14" fmla="*/ 0 60000 65536"/>
                <a:gd name="T15" fmla="*/ 0 w 373"/>
                <a:gd name="T16" fmla="*/ 0 h 69"/>
                <a:gd name="T17" fmla="*/ 373 w 373"/>
                <a:gd name="T18" fmla="*/ 69 h 69"/>
              </a:gdLst>
              <a:ahLst/>
              <a:cxnLst>
                <a:cxn ang="T10">
                  <a:pos x="T0" y="T1"/>
                </a:cxn>
                <a:cxn ang="T11">
                  <a:pos x="T2" y="T3"/>
                </a:cxn>
                <a:cxn ang="T12">
                  <a:pos x="T4" y="T5"/>
                </a:cxn>
                <a:cxn ang="T13">
                  <a:pos x="T6" y="T7"/>
                </a:cxn>
                <a:cxn ang="T14">
                  <a:pos x="T8" y="T9"/>
                </a:cxn>
              </a:cxnLst>
              <a:rect l="T15" t="T16" r="T17" b="T18"/>
              <a:pathLst>
                <a:path w="373" h="69">
                  <a:moveTo>
                    <a:pt x="373" y="0"/>
                  </a:moveTo>
                  <a:lnTo>
                    <a:pt x="290" y="27"/>
                  </a:lnTo>
                  <a:lnTo>
                    <a:pt x="152" y="55"/>
                  </a:lnTo>
                  <a:lnTo>
                    <a:pt x="56" y="69"/>
                  </a:lnTo>
                  <a:lnTo>
                    <a:pt x="0"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6" name="Freeform 11"/>
            <p:cNvSpPr>
              <a:spLocks/>
            </p:cNvSpPr>
            <p:nvPr/>
          </p:nvSpPr>
          <p:spPr bwMode="auto">
            <a:xfrm>
              <a:off x="7435850" y="3036888"/>
              <a:ext cx="546100" cy="504825"/>
            </a:xfrm>
            <a:custGeom>
              <a:avLst/>
              <a:gdLst>
                <a:gd name="T0" fmla="*/ 2147483647 w 373"/>
                <a:gd name="T1" fmla="*/ 0 h 318"/>
                <a:gd name="T2" fmla="*/ 2147483647 w 373"/>
                <a:gd name="T3" fmla="*/ 2147483647 h 318"/>
                <a:gd name="T4" fmla="*/ 2147483647 w 373"/>
                <a:gd name="T5" fmla="*/ 2147483647 h 318"/>
                <a:gd name="T6" fmla="*/ 2147483647 w 373"/>
                <a:gd name="T7" fmla="*/ 2147483647 h 318"/>
                <a:gd name="T8" fmla="*/ 2147483647 w 373"/>
                <a:gd name="T9" fmla="*/ 2147483647 h 318"/>
                <a:gd name="T10" fmla="*/ 2147483647 w 373"/>
                <a:gd name="T11" fmla="*/ 2147483647 h 318"/>
                <a:gd name="T12" fmla="*/ 0 w 373"/>
                <a:gd name="T13" fmla="*/ 2147483647 h 318"/>
                <a:gd name="T14" fmla="*/ 0 60000 65536"/>
                <a:gd name="T15" fmla="*/ 0 60000 65536"/>
                <a:gd name="T16" fmla="*/ 0 60000 65536"/>
                <a:gd name="T17" fmla="*/ 0 60000 65536"/>
                <a:gd name="T18" fmla="*/ 0 60000 65536"/>
                <a:gd name="T19" fmla="*/ 0 60000 65536"/>
                <a:gd name="T20" fmla="*/ 0 60000 65536"/>
                <a:gd name="T21" fmla="*/ 0 w 373"/>
                <a:gd name="T22" fmla="*/ 0 h 318"/>
                <a:gd name="T23" fmla="*/ 373 w 373"/>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3" h="318">
                  <a:moveTo>
                    <a:pt x="373" y="0"/>
                  </a:moveTo>
                  <a:lnTo>
                    <a:pt x="345" y="56"/>
                  </a:lnTo>
                  <a:lnTo>
                    <a:pt x="304" y="125"/>
                  </a:lnTo>
                  <a:lnTo>
                    <a:pt x="166" y="207"/>
                  </a:lnTo>
                  <a:lnTo>
                    <a:pt x="69" y="290"/>
                  </a:lnTo>
                  <a:lnTo>
                    <a:pt x="28" y="318"/>
                  </a:lnTo>
                  <a:lnTo>
                    <a:pt x="0" y="304"/>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7" name="Freeform 12"/>
            <p:cNvSpPr>
              <a:spLocks/>
            </p:cNvSpPr>
            <p:nvPr/>
          </p:nvSpPr>
          <p:spPr bwMode="auto">
            <a:xfrm>
              <a:off x="7194550" y="2884488"/>
              <a:ext cx="241300" cy="788987"/>
            </a:xfrm>
            <a:custGeom>
              <a:avLst/>
              <a:gdLst>
                <a:gd name="T0" fmla="*/ 2147483647 w 165"/>
                <a:gd name="T1" fmla="*/ 0 h 497"/>
                <a:gd name="T2" fmla="*/ 2147483647 w 165"/>
                <a:gd name="T3" fmla="*/ 2147483647 h 497"/>
                <a:gd name="T4" fmla="*/ 2147483647 w 165"/>
                <a:gd name="T5" fmla="*/ 2147483647 h 497"/>
                <a:gd name="T6" fmla="*/ 2147483647 w 165"/>
                <a:gd name="T7" fmla="*/ 2147483647 h 497"/>
                <a:gd name="T8" fmla="*/ 2147483647 w 165"/>
                <a:gd name="T9" fmla="*/ 2147483647 h 497"/>
                <a:gd name="T10" fmla="*/ 0 w 165"/>
                <a:gd name="T11" fmla="*/ 2147483647 h 497"/>
                <a:gd name="T12" fmla="*/ 0 60000 65536"/>
                <a:gd name="T13" fmla="*/ 0 60000 65536"/>
                <a:gd name="T14" fmla="*/ 0 60000 65536"/>
                <a:gd name="T15" fmla="*/ 0 60000 65536"/>
                <a:gd name="T16" fmla="*/ 0 60000 65536"/>
                <a:gd name="T17" fmla="*/ 0 60000 65536"/>
                <a:gd name="T18" fmla="*/ 0 w 165"/>
                <a:gd name="T19" fmla="*/ 0 h 497"/>
                <a:gd name="T20" fmla="*/ 165 w 165"/>
                <a:gd name="T21" fmla="*/ 497 h 497"/>
              </a:gdLst>
              <a:ahLst/>
              <a:cxnLst>
                <a:cxn ang="T12">
                  <a:pos x="T0" y="T1"/>
                </a:cxn>
                <a:cxn ang="T13">
                  <a:pos x="T2" y="T3"/>
                </a:cxn>
                <a:cxn ang="T14">
                  <a:pos x="T4" y="T5"/>
                </a:cxn>
                <a:cxn ang="T15">
                  <a:pos x="T6" y="T7"/>
                </a:cxn>
                <a:cxn ang="T16">
                  <a:pos x="T8" y="T9"/>
                </a:cxn>
                <a:cxn ang="T17">
                  <a:pos x="T10" y="T11"/>
                </a:cxn>
              </a:cxnLst>
              <a:rect l="T18" t="T19" r="T20" b="T21"/>
              <a:pathLst>
                <a:path w="165" h="497">
                  <a:moveTo>
                    <a:pt x="165" y="0"/>
                  </a:moveTo>
                  <a:lnTo>
                    <a:pt x="138" y="193"/>
                  </a:lnTo>
                  <a:lnTo>
                    <a:pt x="83" y="331"/>
                  </a:lnTo>
                  <a:lnTo>
                    <a:pt x="28" y="455"/>
                  </a:lnTo>
                  <a:lnTo>
                    <a:pt x="14" y="497"/>
                  </a:lnTo>
                  <a:lnTo>
                    <a:pt x="0" y="4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8" name="Rectangle 14"/>
            <p:cNvSpPr>
              <a:spLocks noChangeArrowheads="1"/>
            </p:cNvSpPr>
            <p:nvPr/>
          </p:nvSpPr>
          <p:spPr bwMode="auto">
            <a:xfrm>
              <a:off x="2268538" y="2125663"/>
              <a:ext cx="606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Intranet</a:t>
              </a:r>
              <a:endParaRPr lang="en-GB" altLang="en-US" sz="2400">
                <a:latin typeface="Times" charset="0"/>
              </a:endParaRPr>
            </a:p>
          </p:txBody>
        </p:sp>
        <p:sp>
          <p:nvSpPr>
            <p:cNvPr id="26659" name="Rectangle 31"/>
            <p:cNvSpPr>
              <a:spLocks noChangeArrowheads="1"/>
            </p:cNvSpPr>
            <p:nvPr/>
          </p:nvSpPr>
          <p:spPr bwMode="auto">
            <a:xfrm>
              <a:off x="1557338" y="4951413"/>
              <a:ext cx="14589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desktop computer:</a:t>
              </a:r>
              <a:endParaRPr lang="en-GB" altLang="en-US" sz="2400">
                <a:latin typeface="Times" charset="0"/>
              </a:endParaRPr>
            </a:p>
          </p:txBody>
        </p:sp>
        <p:sp>
          <p:nvSpPr>
            <p:cNvPr id="26660" name="Freeform 32"/>
            <p:cNvSpPr>
              <a:spLocks/>
            </p:cNvSpPr>
            <p:nvPr/>
          </p:nvSpPr>
          <p:spPr bwMode="auto">
            <a:xfrm>
              <a:off x="723900" y="2906713"/>
              <a:ext cx="60325" cy="109537"/>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3"/>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61" name="AutoShape 33"/>
            <p:cNvSpPr>
              <a:spLocks noChangeArrowheads="1"/>
            </p:cNvSpPr>
            <p:nvPr/>
          </p:nvSpPr>
          <p:spPr bwMode="auto">
            <a:xfrm>
              <a:off x="581025" y="2751138"/>
              <a:ext cx="161925"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62" name="AutoShape 34"/>
            <p:cNvSpPr>
              <a:spLocks noChangeArrowheads="1"/>
            </p:cNvSpPr>
            <p:nvPr/>
          </p:nvSpPr>
          <p:spPr bwMode="auto">
            <a:xfrm>
              <a:off x="560388" y="2728913"/>
              <a:ext cx="203200" cy="177800"/>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63" name="Rectangle 35"/>
            <p:cNvSpPr>
              <a:spLocks noChangeArrowheads="1"/>
            </p:cNvSpPr>
            <p:nvPr/>
          </p:nvSpPr>
          <p:spPr bwMode="auto">
            <a:xfrm>
              <a:off x="601663" y="2795588"/>
              <a:ext cx="122237"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64" name="Rectangle 36"/>
            <p:cNvSpPr>
              <a:spLocks noChangeArrowheads="1"/>
            </p:cNvSpPr>
            <p:nvPr/>
          </p:nvSpPr>
          <p:spPr bwMode="auto">
            <a:xfrm>
              <a:off x="601663" y="2795588"/>
              <a:ext cx="141287"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65" name="Freeform 37"/>
            <p:cNvSpPr>
              <a:spLocks/>
            </p:cNvSpPr>
            <p:nvPr/>
          </p:nvSpPr>
          <p:spPr bwMode="auto">
            <a:xfrm>
              <a:off x="763588" y="2992438"/>
              <a:ext cx="41275" cy="44450"/>
            </a:xfrm>
            <a:custGeom>
              <a:avLst/>
              <a:gdLst>
                <a:gd name="T0" fmla="*/ 2147483647 w 28"/>
                <a:gd name="T1" fmla="*/ 0 h 27"/>
                <a:gd name="T2" fmla="*/ 2147483647 w 28"/>
                <a:gd name="T3" fmla="*/ 0 h 27"/>
                <a:gd name="T4" fmla="*/ 2147483647 w 28"/>
                <a:gd name="T5" fmla="*/ 2147483647 h 27"/>
                <a:gd name="T6" fmla="*/ 2147483647 w 28"/>
                <a:gd name="T7" fmla="*/ 2147483647 h 27"/>
                <a:gd name="T8" fmla="*/ 2147483647 w 28"/>
                <a:gd name="T9" fmla="*/ 2147483647 h 27"/>
                <a:gd name="T10" fmla="*/ 2147483647 w 28"/>
                <a:gd name="T11" fmla="*/ 2147483647 h 27"/>
                <a:gd name="T12" fmla="*/ 0 w 28"/>
                <a:gd name="T13" fmla="*/ 2147483647 h 27"/>
                <a:gd name="T14" fmla="*/ 0 w 28"/>
                <a:gd name="T15" fmla="*/ 2147483647 h 27"/>
                <a:gd name="T16" fmla="*/ 0 w 28"/>
                <a:gd name="T17" fmla="*/ 0 h 27"/>
                <a:gd name="T18" fmla="*/ 2147483647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7"/>
                <a:gd name="T32" fmla="*/ 28 w 2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66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2795588"/>
              <a:ext cx="122237"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7" name="Freeform 39"/>
            <p:cNvSpPr>
              <a:spLocks/>
            </p:cNvSpPr>
            <p:nvPr/>
          </p:nvSpPr>
          <p:spPr bwMode="auto">
            <a:xfrm>
              <a:off x="784225" y="3014663"/>
              <a:ext cx="1588" cy="3175"/>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68" name="Line 40"/>
            <p:cNvSpPr>
              <a:spLocks noChangeShapeType="1"/>
            </p:cNvSpPr>
            <p:nvPr/>
          </p:nvSpPr>
          <p:spPr bwMode="auto">
            <a:xfrm>
              <a:off x="804863" y="3014663"/>
              <a:ext cx="15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9" name="Rectangle 41"/>
            <p:cNvSpPr>
              <a:spLocks noChangeArrowheads="1"/>
            </p:cNvSpPr>
            <p:nvPr/>
          </p:nvSpPr>
          <p:spPr bwMode="auto">
            <a:xfrm>
              <a:off x="581025" y="2884488"/>
              <a:ext cx="142875" cy="42862"/>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70" name="Freeform 42"/>
            <p:cNvSpPr>
              <a:spLocks/>
            </p:cNvSpPr>
            <p:nvPr/>
          </p:nvSpPr>
          <p:spPr bwMode="auto">
            <a:xfrm>
              <a:off x="560388" y="2925763"/>
              <a:ext cx="203200" cy="22225"/>
            </a:xfrm>
            <a:custGeom>
              <a:avLst/>
              <a:gdLst>
                <a:gd name="T0" fmla="*/ 2147483647 w 138"/>
                <a:gd name="T1" fmla="*/ 0 h 14"/>
                <a:gd name="T2" fmla="*/ 0 w 138"/>
                <a:gd name="T3" fmla="*/ 2147483647 h 14"/>
                <a:gd name="T4" fmla="*/ 2147483647 w 138"/>
                <a:gd name="T5" fmla="*/ 2147483647 h 14"/>
                <a:gd name="T6" fmla="*/ 2147483647 w 138"/>
                <a:gd name="T7" fmla="*/ 0 h 14"/>
                <a:gd name="T8" fmla="*/ 2147483647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71" name="Line 43"/>
            <p:cNvSpPr>
              <a:spLocks noChangeShapeType="1"/>
            </p:cNvSpPr>
            <p:nvPr/>
          </p:nvSpPr>
          <p:spPr bwMode="auto">
            <a:xfrm>
              <a:off x="581025" y="2947988"/>
              <a:ext cx="41275"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Line 44"/>
            <p:cNvSpPr>
              <a:spLocks noChangeShapeType="1"/>
            </p:cNvSpPr>
            <p:nvPr/>
          </p:nvSpPr>
          <p:spPr bwMode="auto">
            <a:xfrm>
              <a:off x="601663" y="2925763"/>
              <a:ext cx="12223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3" name="Line 45"/>
            <p:cNvSpPr>
              <a:spLocks noChangeShapeType="1"/>
            </p:cNvSpPr>
            <p:nvPr/>
          </p:nvSpPr>
          <p:spPr bwMode="auto">
            <a:xfrm>
              <a:off x="581025" y="2925763"/>
              <a:ext cx="10160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Line 46"/>
            <p:cNvSpPr>
              <a:spLocks noChangeShapeType="1"/>
            </p:cNvSpPr>
            <p:nvPr/>
          </p:nvSpPr>
          <p:spPr bwMode="auto">
            <a:xfrm>
              <a:off x="622300" y="2947988"/>
              <a:ext cx="80963"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47"/>
            <p:cNvSpPr>
              <a:spLocks noChangeShapeType="1"/>
            </p:cNvSpPr>
            <p:nvPr/>
          </p:nvSpPr>
          <p:spPr bwMode="auto">
            <a:xfrm>
              <a:off x="703263" y="2925763"/>
              <a:ext cx="396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6" name="Line 48"/>
            <p:cNvSpPr>
              <a:spLocks noChangeShapeType="1"/>
            </p:cNvSpPr>
            <p:nvPr/>
          </p:nvSpPr>
          <p:spPr bwMode="auto">
            <a:xfrm>
              <a:off x="723900" y="2947988"/>
              <a:ext cx="1905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Rectangle 49"/>
            <p:cNvSpPr>
              <a:spLocks noChangeArrowheads="1"/>
            </p:cNvSpPr>
            <p:nvPr/>
          </p:nvSpPr>
          <p:spPr bwMode="auto">
            <a:xfrm>
              <a:off x="641350" y="2773363"/>
              <a:ext cx="61913"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78" name="Rectangle 50"/>
            <p:cNvSpPr>
              <a:spLocks noChangeArrowheads="1"/>
            </p:cNvSpPr>
            <p:nvPr/>
          </p:nvSpPr>
          <p:spPr bwMode="auto">
            <a:xfrm>
              <a:off x="641350" y="2773363"/>
              <a:ext cx="82550"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79" name="Freeform 55"/>
            <p:cNvSpPr>
              <a:spLocks/>
            </p:cNvSpPr>
            <p:nvPr/>
          </p:nvSpPr>
          <p:spPr bwMode="auto">
            <a:xfrm>
              <a:off x="944563" y="3278188"/>
              <a:ext cx="61912" cy="109537"/>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80" name="AutoShape 56"/>
            <p:cNvSpPr>
              <a:spLocks noChangeArrowheads="1"/>
            </p:cNvSpPr>
            <p:nvPr/>
          </p:nvSpPr>
          <p:spPr bwMode="auto">
            <a:xfrm>
              <a:off x="784225" y="3144838"/>
              <a:ext cx="160338"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81" name="AutoShape 57"/>
            <p:cNvSpPr>
              <a:spLocks noChangeArrowheads="1"/>
            </p:cNvSpPr>
            <p:nvPr/>
          </p:nvSpPr>
          <p:spPr bwMode="auto">
            <a:xfrm>
              <a:off x="763588" y="3125788"/>
              <a:ext cx="201612"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82" name="Rectangle 58"/>
            <p:cNvSpPr>
              <a:spLocks noChangeArrowheads="1"/>
            </p:cNvSpPr>
            <p:nvPr/>
          </p:nvSpPr>
          <p:spPr bwMode="auto">
            <a:xfrm>
              <a:off x="804863" y="3167063"/>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83" name="Rectangle 59"/>
            <p:cNvSpPr>
              <a:spLocks noChangeArrowheads="1"/>
            </p:cNvSpPr>
            <p:nvPr/>
          </p:nvSpPr>
          <p:spPr bwMode="auto">
            <a:xfrm>
              <a:off x="804863" y="3167063"/>
              <a:ext cx="139700"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84" name="Freeform 60"/>
            <p:cNvSpPr>
              <a:spLocks/>
            </p:cNvSpPr>
            <p:nvPr/>
          </p:nvSpPr>
          <p:spPr bwMode="auto">
            <a:xfrm>
              <a:off x="985838" y="3363913"/>
              <a:ext cx="41275" cy="66675"/>
            </a:xfrm>
            <a:custGeom>
              <a:avLst/>
              <a:gdLst>
                <a:gd name="T0" fmla="*/ 2147483647 w 28"/>
                <a:gd name="T1" fmla="*/ 0 h 42"/>
                <a:gd name="T2" fmla="*/ 2147483647 w 28"/>
                <a:gd name="T3" fmla="*/ 0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0 w 28"/>
                <a:gd name="T13" fmla="*/ 2147483647 h 42"/>
                <a:gd name="T14" fmla="*/ 0 w 28"/>
                <a:gd name="T15" fmla="*/ 2147483647 h 42"/>
                <a:gd name="T16" fmla="*/ 0 w 28"/>
                <a:gd name="T17" fmla="*/ 0 h 42"/>
                <a:gd name="T18" fmla="*/ 2147483647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685"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3189288"/>
              <a:ext cx="1000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86" name="Line 62"/>
            <p:cNvSpPr>
              <a:spLocks noChangeShapeType="1"/>
            </p:cNvSpPr>
            <p:nvPr/>
          </p:nvSpPr>
          <p:spPr bwMode="auto">
            <a:xfrm>
              <a:off x="985838" y="33861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7" name="Line 63"/>
            <p:cNvSpPr>
              <a:spLocks noChangeShapeType="1"/>
            </p:cNvSpPr>
            <p:nvPr/>
          </p:nvSpPr>
          <p:spPr bwMode="auto">
            <a:xfrm>
              <a:off x="1006475" y="338613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8" name="Line 64"/>
            <p:cNvSpPr>
              <a:spLocks noChangeShapeType="1"/>
            </p:cNvSpPr>
            <p:nvPr/>
          </p:nvSpPr>
          <p:spPr bwMode="auto">
            <a:xfrm>
              <a:off x="1006475" y="338613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9" name="Rectangle 65"/>
            <p:cNvSpPr>
              <a:spLocks noChangeArrowheads="1"/>
            </p:cNvSpPr>
            <p:nvPr/>
          </p:nvSpPr>
          <p:spPr bwMode="auto">
            <a:xfrm>
              <a:off x="804863" y="3278188"/>
              <a:ext cx="139700"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90" name="Freeform 66"/>
            <p:cNvSpPr>
              <a:spLocks/>
            </p:cNvSpPr>
            <p:nvPr/>
          </p:nvSpPr>
          <p:spPr bwMode="auto">
            <a:xfrm>
              <a:off x="784225" y="3300413"/>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10"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91" name="Line 67"/>
            <p:cNvSpPr>
              <a:spLocks noChangeShapeType="1"/>
            </p:cNvSpPr>
            <p:nvPr/>
          </p:nvSpPr>
          <p:spPr bwMode="auto">
            <a:xfrm>
              <a:off x="804863" y="3322638"/>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2" name="Line 68"/>
            <p:cNvSpPr>
              <a:spLocks noChangeShapeType="1"/>
            </p:cNvSpPr>
            <p:nvPr/>
          </p:nvSpPr>
          <p:spPr bwMode="auto">
            <a:xfrm>
              <a:off x="804863" y="3300413"/>
              <a:ext cx="1397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3" name="Line 69"/>
            <p:cNvSpPr>
              <a:spLocks noChangeShapeType="1"/>
            </p:cNvSpPr>
            <p:nvPr/>
          </p:nvSpPr>
          <p:spPr bwMode="auto">
            <a:xfrm>
              <a:off x="804863" y="3322638"/>
              <a:ext cx="793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4" name="Line 70"/>
            <p:cNvSpPr>
              <a:spLocks noChangeShapeType="1"/>
            </p:cNvSpPr>
            <p:nvPr/>
          </p:nvSpPr>
          <p:spPr bwMode="auto">
            <a:xfrm>
              <a:off x="844550" y="3322638"/>
              <a:ext cx="8096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5" name="Line 71"/>
            <p:cNvSpPr>
              <a:spLocks noChangeShapeType="1"/>
            </p:cNvSpPr>
            <p:nvPr/>
          </p:nvSpPr>
          <p:spPr bwMode="auto">
            <a:xfrm>
              <a:off x="904875" y="3322638"/>
              <a:ext cx="396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6" name="Line 72"/>
            <p:cNvSpPr>
              <a:spLocks noChangeShapeType="1"/>
            </p:cNvSpPr>
            <p:nvPr/>
          </p:nvSpPr>
          <p:spPr bwMode="auto">
            <a:xfrm>
              <a:off x="925513" y="3322638"/>
              <a:ext cx="396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7" name="Rectangle 73"/>
            <p:cNvSpPr>
              <a:spLocks noChangeArrowheads="1"/>
            </p:cNvSpPr>
            <p:nvPr/>
          </p:nvSpPr>
          <p:spPr bwMode="auto">
            <a:xfrm>
              <a:off x="863600" y="3144838"/>
              <a:ext cx="41275"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98" name="Rectangle 74"/>
            <p:cNvSpPr>
              <a:spLocks noChangeArrowheads="1"/>
            </p:cNvSpPr>
            <p:nvPr/>
          </p:nvSpPr>
          <p:spPr bwMode="auto">
            <a:xfrm>
              <a:off x="863600" y="3144838"/>
              <a:ext cx="61913"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699" name="Freeform 75"/>
            <p:cNvSpPr>
              <a:spLocks/>
            </p:cNvSpPr>
            <p:nvPr/>
          </p:nvSpPr>
          <p:spPr bwMode="auto">
            <a:xfrm>
              <a:off x="1754188" y="3233738"/>
              <a:ext cx="61912" cy="111125"/>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00" name="AutoShape 76"/>
            <p:cNvSpPr>
              <a:spLocks noChangeArrowheads="1"/>
            </p:cNvSpPr>
            <p:nvPr/>
          </p:nvSpPr>
          <p:spPr bwMode="auto">
            <a:xfrm>
              <a:off x="1592263" y="3103563"/>
              <a:ext cx="161925" cy="13176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01" name="AutoShape 77"/>
            <p:cNvSpPr>
              <a:spLocks noChangeArrowheads="1"/>
            </p:cNvSpPr>
            <p:nvPr/>
          </p:nvSpPr>
          <p:spPr bwMode="auto">
            <a:xfrm>
              <a:off x="1571625" y="3081338"/>
              <a:ext cx="203200"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02" name="Rectangle 78"/>
            <p:cNvSpPr>
              <a:spLocks noChangeArrowheads="1"/>
            </p:cNvSpPr>
            <p:nvPr/>
          </p:nvSpPr>
          <p:spPr bwMode="auto">
            <a:xfrm>
              <a:off x="1612900" y="3125788"/>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03" name="Rectangle 79"/>
            <p:cNvSpPr>
              <a:spLocks noChangeArrowheads="1"/>
            </p:cNvSpPr>
            <p:nvPr/>
          </p:nvSpPr>
          <p:spPr bwMode="auto">
            <a:xfrm>
              <a:off x="1612900" y="3125788"/>
              <a:ext cx="141288"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04" name="Freeform 80"/>
            <p:cNvSpPr>
              <a:spLocks/>
            </p:cNvSpPr>
            <p:nvPr/>
          </p:nvSpPr>
          <p:spPr bwMode="auto">
            <a:xfrm>
              <a:off x="1795463" y="3322638"/>
              <a:ext cx="39687" cy="65087"/>
            </a:xfrm>
            <a:custGeom>
              <a:avLst/>
              <a:gdLst>
                <a:gd name="T0" fmla="*/ 2147483647 w 27"/>
                <a:gd name="T1" fmla="*/ 0 h 41"/>
                <a:gd name="T2" fmla="*/ 2147483647 w 27"/>
                <a:gd name="T3" fmla="*/ 0 h 41"/>
                <a:gd name="T4" fmla="*/ 2147483647 w 27"/>
                <a:gd name="T5" fmla="*/ 2147483647 h 41"/>
                <a:gd name="T6" fmla="*/ 2147483647 w 27"/>
                <a:gd name="T7" fmla="*/ 2147483647 h 41"/>
                <a:gd name="T8" fmla="*/ 2147483647 w 27"/>
                <a:gd name="T9" fmla="*/ 2147483647 h 41"/>
                <a:gd name="T10" fmla="*/ 2147483647 w 27"/>
                <a:gd name="T11" fmla="*/ 2147483647 h 41"/>
                <a:gd name="T12" fmla="*/ 0 w 27"/>
                <a:gd name="T13" fmla="*/ 2147483647 h 41"/>
                <a:gd name="T14" fmla="*/ 0 w 27"/>
                <a:gd name="T15" fmla="*/ 2147483647 h 41"/>
                <a:gd name="T16" fmla="*/ 0 w 27"/>
                <a:gd name="T17" fmla="*/ 0 h 41"/>
                <a:gd name="T18" fmla="*/ 2147483647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705"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3144838"/>
              <a:ext cx="1016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06" name="Line 82"/>
            <p:cNvSpPr>
              <a:spLocks noChangeShapeType="1"/>
            </p:cNvSpPr>
            <p:nvPr/>
          </p:nvSpPr>
          <p:spPr bwMode="auto">
            <a:xfrm>
              <a:off x="1795463" y="3344863"/>
              <a:ext cx="1587" cy="2063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7" name="Line 83"/>
            <p:cNvSpPr>
              <a:spLocks noChangeShapeType="1"/>
            </p:cNvSpPr>
            <p:nvPr/>
          </p:nvSpPr>
          <p:spPr bwMode="auto">
            <a:xfrm>
              <a:off x="1816100" y="3344863"/>
              <a:ext cx="1588" cy="2063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8" name="Line 84"/>
            <p:cNvSpPr>
              <a:spLocks noChangeShapeType="1"/>
            </p:cNvSpPr>
            <p:nvPr/>
          </p:nvSpPr>
          <p:spPr bwMode="auto">
            <a:xfrm>
              <a:off x="1816100" y="3344863"/>
              <a:ext cx="1588" cy="2063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9" name="Rectangle 85"/>
            <p:cNvSpPr>
              <a:spLocks noChangeArrowheads="1"/>
            </p:cNvSpPr>
            <p:nvPr/>
          </p:nvSpPr>
          <p:spPr bwMode="auto">
            <a:xfrm>
              <a:off x="1612900" y="3233738"/>
              <a:ext cx="141288"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10" name="Freeform 86"/>
            <p:cNvSpPr>
              <a:spLocks/>
            </p:cNvSpPr>
            <p:nvPr/>
          </p:nvSpPr>
          <p:spPr bwMode="auto">
            <a:xfrm>
              <a:off x="1592263" y="3255963"/>
              <a:ext cx="182562"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10"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11" name="Line 87"/>
            <p:cNvSpPr>
              <a:spLocks noChangeShapeType="1"/>
            </p:cNvSpPr>
            <p:nvPr/>
          </p:nvSpPr>
          <p:spPr bwMode="auto">
            <a:xfrm>
              <a:off x="1612900" y="3278188"/>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2" name="Line 88"/>
            <p:cNvSpPr>
              <a:spLocks noChangeShapeType="1"/>
            </p:cNvSpPr>
            <p:nvPr/>
          </p:nvSpPr>
          <p:spPr bwMode="auto">
            <a:xfrm>
              <a:off x="1612900" y="3255963"/>
              <a:ext cx="1412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3" name="Line 89"/>
            <p:cNvSpPr>
              <a:spLocks noChangeShapeType="1"/>
            </p:cNvSpPr>
            <p:nvPr/>
          </p:nvSpPr>
          <p:spPr bwMode="auto">
            <a:xfrm>
              <a:off x="1612900" y="3278188"/>
              <a:ext cx="8096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4" name="Line 90"/>
            <p:cNvSpPr>
              <a:spLocks noChangeShapeType="1"/>
            </p:cNvSpPr>
            <p:nvPr/>
          </p:nvSpPr>
          <p:spPr bwMode="auto">
            <a:xfrm>
              <a:off x="1652588" y="3278188"/>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5" name="Line 91"/>
            <p:cNvSpPr>
              <a:spLocks noChangeShapeType="1"/>
            </p:cNvSpPr>
            <p:nvPr/>
          </p:nvSpPr>
          <p:spPr bwMode="auto">
            <a:xfrm>
              <a:off x="1714500" y="3278188"/>
              <a:ext cx="396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6" name="Line 92"/>
            <p:cNvSpPr>
              <a:spLocks noChangeShapeType="1"/>
            </p:cNvSpPr>
            <p:nvPr/>
          </p:nvSpPr>
          <p:spPr bwMode="auto">
            <a:xfrm>
              <a:off x="1733550" y="3278188"/>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7" name="Rectangle 93"/>
            <p:cNvSpPr>
              <a:spLocks noChangeArrowheads="1"/>
            </p:cNvSpPr>
            <p:nvPr/>
          </p:nvSpPr>
          <p:spPr bwMode="auto">
            <a:xfrm>
              <a:off x="1673225" y="3103563"/>
              <a:ext cx="41275"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18" name="Rectangle 94"/>
            <p:cNvSpPr>
              <a:spLocks noChangeArrowheads="1"/>
            </p:cNvSpPr>
            <p:nvPr/>
          </p:nvSpPr>
          <p:spPr bwMode="auto">
            <a:xfrm>
              <a:off x="1673225" y="3103563"/>
              <a:ext cx="60325"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19" name="Freeform 95"/>
            <p:cNvSpPr>
              <a:spLocks/>
            </p:cNvSpPr>
            <p:nvPr/>
          </p:nvSpPr>
          <p:spPr bwMode="auto">
            <a:xfrm>
              <a:off x="1349375" y="3363913"/>
              <a:ext cx="82550" cy="111125"/>
            </a:xfrm>
            <a:custGeom>
              <a:avLst/>
              <a:gdLst>
                <a:gd name="T0" fmla="*/ 0 w 56"/>
                <a:gd name="T1" fmla="*/ 0 h 69"/>
                <a:gd name="T2" fmla="*/ 2147483647 w 56"/>
                <a:gd name="T3" fmla="*/ 2147483647 h 69"/>
                <a:gd name="T4" fmla="*/ 2147483647 w 56"/>
                <a:gd name="T5" fmla="*/ 2147483647 h 69"/>
                <a:gd name="T6" fmla="*/ 0 60000 65536"/>
                <a:gd name="T7" fmla="*/ 0 60000 65536"/>
                <a:gd name="T8" fmla="*/ 0 60000 65536"/>
                <a:gd name="T9" fmla="*/ 0 w 56"/>
                <a:gd name="T10" fmla="*/ 0 h 69"/>
                <a:gd name="T11" fmla="*/ 56 w 56"/>
                <a:gd name="T12" fmla="*/ 69 h 69"/>
              </a:gdLst>
              <a:ahLst/>
              <a:cxnLst>
                <a:cxn ang="T6">
                  <a:pos x="T0" y="T1"/>
                </a:cxn>
                <a:cxn ang="T7">
                  <a:pos x="T2" y="T3"/>
                </a:cxn>
                <a:cxn ang="T8">
                  <a:pos x="T4" y="T5"/>
                </a:cxn>
              </a:cxnLst>
              <a:rect l="T9" t="T10" r="T11" b="T12"/>
              <a:pathLst>
                <a:path w="56" h="69">
                  <a:moveTo>
                    <a:pt x="0" y="0"/>
                  </a:moveTo>
                  <a:lnTo>
                    <a:pt x="42" y="14"/>
                  </a:lnTo>
                  <a:lnTo>
                    <a:pt x="56"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20" name="AutoShape 96"/>
            <p:cNvSpPr>
              <a:spLocks noChangeArrowheads="1"/>
            </p:cNvSpPr>
            <p:nvPr/>
          </p:nvSpPr>
          <p:spPr bwMode="auto">
            <a:xfrm>
              <a:off x="1208088" y="3233738"/>
              <a:ext cx="161925" cy="130175"/>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21" name="AutoShape 97"/>
            <p:cNvSpPr>
              <a:spLocks noChangeArrowheads="1"/>
            </p:cNvSpPr>
            <p:nvPr/>
          </p:nvSpPr>
          <p:spPr bwMode="auto">
            <a:xfrm>
              <a:off x="1189038" y="3211513"/>
              <a:ext cx="201612"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22" name="Rectangle 98"/>
            <p:cNvSpPr>
              <a:spLocks noChangeArrowheads="1"/>
            </p:cNvSpPr>
            <p:nvPr/>
          </p:nvSpPr>
          <p:spPr bwMode="auto">
            <a:xfrm>
              <a:off x="1228725" y="3255963"/>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23" name="Rectangle 99"/>
            <p:cNvSpPr>
              <a:spLocks noChangeArrowheads="1"/>
            </p:cNvSpPr>
            <p:nvPr/>
          </p:nvSpPr>
          <p:spPr bwMode="auto">
            <a:xfrm>
              <a:off x="1228725" y="3255963"/>
              <a:ext cx="141288"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24" name="Freeform 100"/>
            <p:cNvSpPr>
              <a:spLocks/>
            </p:cNvSpPr>
            <p:nvPr/>
          </p:nvSpPr>
          <p:spPr bwMode="auto">
            <a:xfrm>
              <a:off x="1411288" y="3452813"/>
              <a:ext cx="20637" cy="66675"/>
            </a:xfrm>
            <a:custGeom>
              <a:avLst/>
              <a:gdLst>
                <a:gd name="T0" fmla="*/ 0 w 14"/>
                <a:gd name="T1" fmla="*/ 0 h 41"/>
                <a:gd name="T2" fmla="*/ 2147483647 w 14"/>
                <a:gd name="T3" fmla="*/ 0 h 41"/>
                <a:gd name="T4" fmla="*/ 2147483647 w 14"/>
                <a:gd name="T5" fmla="*/ 2147483647 h 41"/>
                <a:gd name="T6" fmla="*/ 2147483647 w 14"/>
                <a:gd name="T7" fmla="*/ 2147483647 h 41"/>
                <a:gd name="T8" fmla="*/ 2147483647 w 14"/>
                <a:gd name="T9" fmla="*/ 2147483647 h 41"/>
                <a:gd name="T10" fmla="*/ 0 w 14"/>
                <a:gd name="T11" fmla="*/ 2147483647 h 41"/>
                <a:gd name="T12" fmla="*/ 0 w 14"/>
                <a:gd name="T13" fmla="*/ 2147483647 h 41"/>
                <a:gd name="T14" fmla="*/ 0 w 14"/>
                <a:gd name="T15" fmla="*/ 2147483647 h 41"/>
                <a:gd name="T16" fmla="*/ 0 w 14"/>
                <a:gd name="T17" fmla="*/ 0 h 41"/>
                <a:gd name="T18" fmla="*/ 0 w 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41"/>
                <a:gd name="T32" fmla="*/ 14 w 1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41">
                  <a:moveTo>
                    <a:pt x="0" y="0"/>
                  </a:moveTo>
                  <a:lnTo>
                    <a:pt x="14" y="0"/>
                  </a:lnTo>
                  <a:lnTo>
                    <a:pt x="14" y="13"/>
                  </a:lnTo>
                  <a:lnTo>
                    <a:pt x="14" y="27"/>
                  </a:lnTo>
                  <a:lnTo>
                    <a:pt x="14" y="41"/>
                  </a:lnTo>
                  <a:lnTo>
                    <a:pt x="0" y="41"/>
                  </a:lnTo>
                  <a:lnTo>
                    <a:pt x="0" y="27"/>
                  </a:lnTo>
                  <a:lnTo>
                    <a:pt x="0" y="13"/>
                  </a:lnTo>
                  <a:lnTo>
                    <a:pt x="0" y="0"/>
                  </a:lnTo>
                  <a:close/>
                </a:path>
              </a:pathLst>
            </a:custGeom>
            <a:solidFill>
              <a:srgbClr val="999999"/>
            </a:solidFill>
            <a:ln w="31750">
              <a:solidFill>
                <a:srgbClr val="999999"/>
              </a:solidFill>
              <a:prstDash val="solid"/>
              <a:round/>
              <a:headEnd/>
              <a:tailEnd/>
            </a:ln>
          </p:spPr>
          <p:txBody>
            <a:bodyPr/>
            <a:lstStyle/>
            <a:p>
              <a:endParaRPr lang="en-US"/>
            </a:p>
          </p:txBody>
        </p:sp>
        <p:pic>
          <p:nvPicPr>
            <p:cNvPr id="26725" name="Picture 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278188"/>
              <a:ext cx="1016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 name="Line 102"/>
            <p:cNvSpPr>
              <a:spLocks noChangeShapeType="1"/>
            </p:cNvSpPr>
            <p:nvPr/>
          </p:nvSpPr>
          <p:spPr bwMode="auto">
            <a:xfrm>
              <a:off x="1411288" y="34750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27" name="Line 103"/>
            <p:cNvSpPr>
              <a:spLocks noChangeShapeType="1"/>
            </p:cNvSpPr>
            <p:nvPr/>
          </p:nvSpPr>
          <p:spPr bwMode="auto">
            <a:xfrm>
              <a:off x="1411288" y="34750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28" name="Line 104"/>
            <p:cNvSpPr>
              <a:spLocks noChangeShapeType="1"/>
            </p:cNvSpPr>
            <p:nvPr/>
          </p:nvSpPr>
          <p:spPr bwMode="auto">
            <a:xfrm>
              <a:off x="1431925" y="347503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29" name="Rectangle 105"/>
            <p:cNvSpPr>
              <a:spLocks noChangeArrowheads="1"/>
            </p:cNvSpPr>
            <p:nvPr/>
          </p:nvSpPr>
          <p:spPr bwMode="auto">
            <a:xfrm>
              <a:off x="1208088" y="3363913"/>
              <a:ext cx="161925"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30" name="Freeform 106"/>
            <p:cNvSpPr>
              <a:spLocks/>
            </p:cNvSpPr>
            <p:nvPr/>
          </p:nvSpPr>
          <p:spPr bwMode="auto">
            <a:xfrm>
              <a:off x="1189038" y="3386138"/>
              <a:ext cx="201612" cy="44450"/>
            </a:xfrm>
            <a:custGeom>
              <a:avLst/>
              <a:gdLst>
                <a:gd name="T0" fmla="*/ 2147483647 w 138"/>
                <a:gd name="T1" fmla="*/ 0 h 28"/>
                <a:gd name="T2" fmla="*/ 0 w 138"/>
                <a:gd name="T3" fmla="*/ 2147483647 h 28"/>
                <a:gd name="T4" fmla="*/ 2147483647 w 138"/>
                <a:gd name="T5" fmla="*/ 2147483647 h 28"/>
                <a:gd name="T6" fmla="*/ 2147483647 w 138"/>
                <a:gd name="T7" fmla="*/ 0 h 28"/>
                <a:gd name="T8" fmla="*/ 2147483647 w 138"/>
                <a:gd name="T9" fmla="*/ 0 h 28"/>
                <a:gd name="T10" fmla="*/ 0 60000 65536"/>
                <a:gd name="T11" fmla="*/ 0 60000 65536"/>
                <a:gd name="T12" fmla="*/ 0 60000 65536"/>
                <a:gd name="T13" fmla="*/ 0 60000 65536"/>
                <a:gd name="T14" fmla="*/ 0 60000 65536"/>
                <a:gd name="T15" fmla="*/ 0 w 138"/>
                <a:gd name="T16" fmla="*/ 0 h 28"/>
                <a:gd name="T17" fmla="*/ 138 w 138"/>
                <a:gd name="T18" fmla="*/ 28 h 28"/>
              </a:gdLst>
              <a:ahLst/>
              <a:cxnLst>
                <a:cxn ang="T10">
                  <a:pos x="T0" y="T1"/>
                </a:cxn>
                <a:cxn ang="T11">
                  <a:pos x="T2" y="T3"/>
                </a:cxn>
                <a:cxn ang="T12">
                  <a:pos x="T4" y="T5"/>
                </a:cxn>
                <a:cxn ang="T13">
                  <a:pos x="T6" y="T7"/>
                </a:cxn>
                <a:cxn ang="T14">
                  <a:pos x="T8" y="T9"/>
                </a:cxn>
              </a:cxnLst>
              <a:rect l="T15" t="T16" r="T17" b="T18"/>
              <a:pathLst>
                <a:path w="138" h="28">
                  <a:moveTo>
                    <a:pt x="14" y="0"/>
                  </a:moveTo>
                  <a:lnTo>
                    <a:pt x="0" y="28"/>
                  </a:lnTo>
                  <a:lnTo>
                    <a:pt x="138"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31" name="Line 107"/>
            <p:cNvSpPr>
              <a:spLocks noChangeShapeType="1"/>
            </p:cNvSpPr>
            <p:nvPr/>
          </p:nvSpPr>
          <p:spPr bwMode="auto">
            <a:xfrm>
              <a:off x="1208088" y="3408363"/>
              <a:ext cx="396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2" name="Line 108"/>
            <p:cNvSpPr>
              <a:spLocks noChangeShapeType="1"/>
            </p:cNvSpPr>
            <p:nvPr/>
          </p:nvSpPr>
          <p:spPr bwMode="auto">
            <a:xfrm>
              <a:off x="1228725" y="3386138"/>
              <a:ext cx="12065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3" name="Line 109"/>
            <p:cNvSpPr>
              <a:spLocks noChangeShapeType="1"/>
            </p:cNvSpPr>
            <p:nvPr/>
          </p:nvSpPr>
          <p:spPr bwMode="auto">
            <a:xfrm>
              <a:off x="1208088" y="3408363"/>
              <a:ext cx="10160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4" name="Freeform 110"/>
            <p:cNvSpPr>
              <a:spLocks/>
            </p:cNvSpPr>
            <p:nvPr/>
          </p:nvSpPr>
          <p:spPr bwMode="auto">
            <a:xfrm>
              <a:off x="1268413" y="3408363"/>
              <a:ext cx="101600" cy="3175"/>
            </a:xfrm>
            <a:custGeom>
              <a:avLst/>
              <a:gdLst>
                <a:gd name="T0" fmla="*/ 0 w 69"/>
                <a:gd name="T1" fmla="*/ 0 h 1588"/>
                <a:gd name="T2" fmla="*/ 2147483647 w 69"/>
                <a:gd name="T3" fmla="*/ 0 h 1588"/>
                <a:gd name="T4" fmla="*/ 2147483647 w 69"/>
                <a:gd name="T5" fmla="*/ 0 h 1588"/>
                <a:gd name="T6" fmla="*/ 0 60000 65536"/>
                <a:gd name="T7" fmla="*/ 0 60000 65536"/>
                <a:gd name="T8" fmla="*/ 0 60000 65536"/>
                <a:gd name="T9" fmla="*/ 0 w 69"/>
                <a:gd name="T10" fmla="*/ 0 h 1588"/>
                <a:gd name="T11" fmla="*/ 69 w 69"/>
                <a:gd name="T12" fmla="*/ 1588 h 1588"/>
              </a:gdLst>
              <a:ahLst/>
              <a:cxnLst>
                <a:cxn ang="T6">
                  <a:pos x="T0" y="T1"/>
                </a:cxn>
                <a:cxn ang="T7">
                  <a:pos x="T2" y="T3"/>
                </a:cxn>
                <a:cxn ang="T8">
                  <a:pos x="T4" y="T5"/>
                </a:cxn>
              </a:cxnLst>
              <a:rect l="T9" t="T10" r="T11" b="T12"/>
              <a:pathLst>
                <a:path w="69" h="1588">
                  <a:moveTo>
                    <a:pt x="0" y="0"/>
                  </a:moveTo>
                  <a:lnTo>
                    <a:pt x="42" y="0"/>
                  </a:lnTo>
                  <a:lnTo>
                    <a:pt x="69"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35" name="Line 111"/>
            <p:cNvSpPr>
              <a:spLocks noChangeShapeType="1"/>
            </p:cNvSpPr>
            <p:nvPr/>
          </p:nvSpPr>
          <p:spPr bwMode="auto">
            <a:xfrm>
              <a:off x="1349375" y="3408363"/>
              <a:ext cx="20638"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6" name="Rectangle 112"/>
            <p:cNvSpPr>
              <a:spLocks noChangeArrowheads="1"/>
            </p:cNvSpPr>
            <p:nvPr/>
          </p:nvSpPr>
          <p:spPr bwMode="auto">
            <a:xfrm>
              <a:off x="1289050" y="3233738"/>
              <a:ext cx="41275"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37" name="Rectangle 113"/>
            <p:cNvSpPr>
              <a:spLocks noChangeArrowheads="1"/>
            </p:cNvSpPr>
            <p:nvPr/>
          </p:nvSpPr>
          <p:spPr bwMode="auto">
            <a:xfrm>
              <a:off x="1289050" y="3233738"/>
              <a:ext cx="60325"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38" name="Freeform 114"/>
            <p:cNvSpPr>
              <a:spLocks/>
            </p:cNvSpPr>
            <p:nvPr/>
          </p:nvSpPr>
          <p:spPr bwMode="auto">
            <a:xfrm>
              <a:off x="3552825" y="2052638"/>
              <a:ext cx="61913" cy="87312"/>
            </a:xfrm>
            <a:custGeom>
              <a:avLst/>
              <a:gdLst>
                <a:gd name="T0" fmla="*/ 0 w 42"/>
                <a:gd name="T1" fmla="*/ 0 h 55"/>
                <a:gd name="T2" fmla="*/ 2147483647 w 42"/>
                <a:gd name="T3" fmla="*/ 0 h 55"/>
                <a:gd name="T4" fmla="*/ 2147483647 w 42"/>
                <a:gd name="T5" fmla="*/ 2147483647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0"/>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39" name="AutoShape 115"/>
            <p:cNvSpPr>
              <a:spLocks noChangeArrowheads="1"/>
            </p:cNvSpPr>
            <p:nvPr/>
          </p:nvSpPr>
          <p:spPr bwMode="auto">
            <a:xfrm>
              <a:off x="3413125" y="1897063"/>
              <a:ext cx="160338"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40" name="AutoShape 116"/>
            <p:cNvSpPr>
              <a:spLocks noChangeArrowheads="1"/>
            </p:cNvSpPr>
            <p:nvPr/>
          </p:nvSpPr>
          <p:spPr bwMode="auto">
            <a:xfrm>
              <a:off x="3392488" y="1874838"/>
              <a:ext cx="201612" cy="177800"/>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41" name="Rectangle 117"/>
            <p:cNvSpPr>
              <a:spLocks noChangeArrowheads="1"/>
            </p:cNvSpPr>
            <p:nvPr/>
          </p:nvSpPr>
          <p:spPr bwMode="auto">
            <a:xfrm>
              <a:off x="3432175" y="1941513"/>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42" name="Rectangle 118"/>
            <p:cNvSpPr>
              <a:spLocks noChangeArrowheads="1"/>
            </p:cNvSpPr>
            <p:nvPr/>
          </p:nvSpPr>
          <p:spPr bwMode="auto">
            <a:xfrm>
              <a:off x="3432175" y="1941513"/>
              <a:ext cx="141288"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43" name="Freeform 119"/>
            <p:cNvSpPr>
              <a:spLocks/>
            </p:cNvSpPr>
            <p:nvPr/>
          </p:nvSpPr>
          <p:spPr bwMode="auto">
            <a:xfrm>
              <a:off x="3594100" y="2138363"/>
              <a:ext cx="39688" cy="44450"/>
            </a:xfrm>
            <a:custGeom>
              <a:avLst/>
              <a:gdLst>
                <a:gd name="T0" fmla="*/ 2147483647 w 27"/>
                <a:gd name="T1" fmla="*/ 0 h 27"/>
                <a:gd name="T2" fmla="*/ 2147483647 w 27"/>
                <a:gd name="T3" fmla="*/ 0 h 27"/>
                <a:gd name="T4" fmla="*/ 2147483647 w 27"/>
                <a:gd name="T5" fmla="*/ 0 h 27"/>
                <a:gd name="T6" fmla="*/ 2147483647 w 27"/>
                <a:gd name="T7" fmla="*/ 2147483647 h 27"/>
                <a:gd name="T8" fmla="*/ 2147483647 w 27"/>
                <a:gd name="T9" fmla="*/ 2147483647 h 27"/>
                <a:gd name="T10" fmla="*/ 2147483647 w 27"/>
                <a:gd name="T11" fmla="*/ 2147483647 h 27"/>
                <a:gd name="T12" fmla="*/ 0 w 27"/>
                <a:gd name="T13" fmla="*/ 2147483647 h 27"/>
                <a:gd name="T14" fmla="*/ 0 w 27"/>
                <a:gd name="T15" fmla="*/ 0 h 27"/>
                <a:gd name="T16" fmla="*/ 0 w 27"/>
                <a:gd name="T17" fmla="*/ 0 h 27"/>
                <a:gd name="T18" fmla="*/ 2147483647 w 27"/>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7"/>
                <a:gd name="T32" fmla="*/ 27 w 27"/>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7">
                  <a:moveTo>
                    <a:pt x="14" y="0"/>
                  </a:moveTo>
                  <a:lnTo>
                    <a:pt x="14" y="0"/>
                  </a:lnTo>
                  <a:lnTo>
                    <a:pt x="27" y="0"/>
                  </a:lnTo>
                  <a:lnTo>
                    <a:pt x="27" y="14"/>
                  </a:lnTo>
                  <a:lnTo>
                    <a:pt x="14"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744" name="Picture 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5" y="1941513"/>
              <a:ext cx="12065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45" name="Line 121"/>
            <p:cNvSpPr>
              <a:spLocks noChangeShapeType="1"/>
            </p:cNvSpPr>
            <p:nvPr/>
          </p:nvSpPr>
          <p:spPr bwMode="auto">
            <a:xfrm>
              <a:off x="3614738" y="213836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46" name="Line 122"/>
            <p:cNvSpPr>
              <a:spLocks noChangeShapeType="1"/>
            </p:cNvSpPr>
            <p:nvPr/>
          </p:nvSpPr>
          <p:spPr bwMode="auto">
            <a:xfrm>
              <a:off x="3614738" y="213836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47" name="Line 123"/>
            <p:cNvSpPr>
              <a:spLocks noChangeShapeType="1"/>
            </p:cNvSpPr>
            <p:nvPr/>
          </p:nvSpPr>
          <p:spPr bwMode="auto">
            <a:xfrm>
              <a:off x="3633788" y="213836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48" name="Rectangle 124"/>
            <p:cNvSpPr>
              <a:spLocks noChangeArrowheads="1"/>
            </p:cNvSpPr>
            <p:nvPr/>
          </p:nvSpPr>
          <p:spPr bwMode="auto">
            <a:xfrm>
              <a:off x="3413125" y="2030413"/>
              <a:ext cx="139700"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49" name="Freeform 125"/>
            <p:cNvSpPr>
              <a:spLocks/>
            </p:cNvSpPr>
            <p:nvPr/>
          </p:nvSpPr>
          <p:spPr bwMode="auto">
            <a:xfrm>
              <a:off x="3392488" y="2052638"/>
              <a:ext cx="201612" cy="42862"/>
            </a:xfrm>
            <a:custGeom>
              <a:avLst/>
              <a:gdLst>
                <a:gd name="T0" fmla="*/ 2147483647 w 138"/>
                <a:gd name="T1" fmla="*/ 0 h 27"/>
                <a:gd name="T2" fmla="*/ 0 w 138"/>
                <a:gd name="T3" fmla="*/ 2147483647 h 27"/>
                <a:gd name="T4" fmla="*/ 2147483647 w 138"/>
                <a:gd name="T5" fmla="*/ 2147483647 h 27"/>
                <a:gd name="T6" fmla="*/ 2147483647 w 138"/>
                <a:gd name="T7" fmla="*/ 0 h 27"/>
                <a:gd name="T8" fmla="*/ 2147483647 w 138"/>
                <a:gd name="T9" fmla="*/ 0 h 27"/>
                <a:gd name="T10" fmla="*/ 0 60000 65536"/>
                <a:gd name="T11" fmla="*/ 0 60000 65536"/>
                <a:gd name="T12" fmla="*/ 0 60000 65536"/>
                <a:gd name="T13" fmla="*/ 0 60000 65536"/>
                <a:gd name="T14" fmla="*/ 0 60000 65536"/>
                <a:gd name="T15" fmla="*/ 0 w 138"/>
                <a:gd name="T16" fmla="*/ 0 h 27"/>
                <a:gd name="T17" fmla="*/ 138 w 138"/>
                <a:gd name="T18" fmla="*/ 27 h 27"/>
              </a:gdLst>
              <a:ahLst/>
              <a:cxnLst>
                <a:cxn ang="T10">
                  <a:pos x="T0" y="T1"/>
                </a:cxn>
                <a:cxn ang="T11">
                  <a:pos x="T2" y="T3"/>
                </a:cxn>
                <a:cxn ang="T12">
                  <a:pos x="T4" y="T5"/>
                </a:cxn>
                <a:cxn ang="T13">
                  <a:pos x="T6" y="T7"/>
                </a:cxn>
                <a:cxn ang="T14">
                  <a:pos x="T8" y="T9"/>
                </a:cxn>
              </a:cxnLst>
              <a:rect l="T15" t="T16" r="T17" b="T18"/>
              <a:pathLst>
                <a:path w="138" h="27">
                  <a:moveTo>
                    <a:pt x="14" y="0"/>
                  </a:moveTo>
                  <a:lnTo>
                    <a:pt x="0" y="27"/>
                  </a:lnTo>
                  <a:lnTo>
                    <a:pt x="138" y="27"/>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50" name="Line 126"/>
            <p:cNvSpPr>
              <a:spLocks noChangeShapeType="1"/>
            </p:cNvSpPr>
            <p:nvPr/>
          </p:nvSpPr>
          <p:spPr bwMode="auto">
            <a:xfrm>
              <a:off x="3413125" y="2093913"/>
              <a:ext cx="39688"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51" name="Line 127"/>
            <p:cNvSpPr>
              <a:spLocks noChangeShapeType="1"/>
            </p:cNvSpPr>
            <p:nvPr/>
          </p:nvSpPr>
          <p:spPr bwMode="auto">
            <a:xfrm>
              <a:off x="3432175" y="2071688"/>
              <a:ext cx="12065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52" name="Line 128"/>
            <p:cNvSpPr>
              <a:spLocks noChangeShapeType="1"/>
            </p:cNvSpPr>
            <p:nvPr/>
          </p:nvSpPr>
          <p:spPr bwMode="auto">
            <a:xfrm>
              <a:off x="3413125" y="2071688"/>
              <a:ext cx="10160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53" name="Freeform 129"/>
            <p:cNvSpPr>
              <a:spLocks/>
            </p:cNvSpPr>
            <p:nvPr/>
          </p:nvSpPr>
          <p:spPr bwMode="auto">
            <a:xfrm>
              <a:off x="3452813" y="2071688"/>
              <a:ext cx="120650" cy="3175"/>
            </a:xfrm>
            <a:custGeom>
              <a:avLst/>
              <a:gdLst>
                <a:gd name="T0" fmla="*/ 0 w 83"/>
                <a:gd name="T1" fmla="*/ 0 h 1588"/>
                <a:gd name="T2" fmla="*/ 2147483647 w 83"/>
                <a:gd name="T3" fmla="*/ 0 h 1588"/>
                <a:gd name="T4" fmla="*/ 2147483647 w 83"/>
                <a:gd name="T5" fmla="*/ 0 h 1588"/>
                <a:gd name="T6" fmla="*/ 0 60000 65536"/>
                <a:gd name="T7" fmla="*/ 0 60000 65536"/>
                <a:gd name="T8" fmla="*/ 0 60000 65536"/>
                <a:gd name="T9" fmla="*/ 0 w 83"/>
                <a:gd name="T10" fmla="*/ 0 h 1588"/>
                <a:gd name="T11" fmla="*/ 83 w 83"/>
                <a:gd name="T12" fmla="*/ 1588 h 1588"/>
              </a:gdLst>
              <a:ahLst/>
              <a:cxnLst>
                <a:cxn ang="T6">
                  <a:pos x="T0" y="T1"/>
                </a:cxn>
                <a:cxn ang="T7">
                  <a:pos x="T2" y="T3"/>
                </a:cxn>
                <a:cxn ang="T8">
                  <a:pos x="T4" y="T5"/>
                </a:cxn>
              </a:cxnLst>
              <a:rect l="T9" t="T10" r="T11" b="T12"/>
              <a:pathLst>
                <a:path w="83" h="1588">
                  <a:moveTo>
                    <a:pt x="0" y="0"/>
                  </a:moveTo>
                  <a:lnTo>
                    <a:pt x="55"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54" name="Line 130"/>
            <p:cNvSpPr>
              <a:spLocks noChangeShapeType="1"/>
            </p:cNvSpPr>
            <p:nvPr/>
          </p:nvSpPr>
          <p:spPr bwMode="auto">
            <a:xfrm>
              <a:off x="3552825" y="2071688"/>
              <a:ext cx="20638"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55" name="Rectangle 131"/>
            <p:cNvSpPr>
              <a:spLocks noChangeArrowheads="1"/>
            </p:cNvSpPr>
            <p:nvPr/>
          </p:nvSpPr>
          <p:spPr bwMode="auto">
            <a:xfrm>
              <a:off x="3473450" y="1919288"/>
              <a:ext cx="60325"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56" name="Rectangle 132"/>
            <p:cNvSpPr>
              <a:spLocks noChangeArrowheads="1"/>
            </p:cNvSpPr>
            <p:nvPr/>
          </p:nvSpPr>
          <p:spPr bwMode="auto">
            <a:xfrm>
              <a:off x="3473450" y="1919288"/>
              <a:ext cx="79375" cy="666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57" name="Freeform 133"/>
            <p:cNvSpPr>
              <a:spLocks/>
            </p:cNvSpPr>
            <p:nvPr/>
          </p:nvSpPr>
          <p:spPr bwMode="auto">
            <a:xfrm>
              <a:off x="4038600" y="2160588"/>
              <a:ext cx="61913" cy="111125"/>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58" name="AutoShape 134"/>
            <p:cNvSpPr>
              <a:spLocks noChangeArrowheads="1"/>
            </p:cNvSpPr>
            <p:nvPr/>
          </p:nvSpPr>
          <p:spPr bwMode="auto">
            <a:xfrm>
              <a:off x="3897313" y="2008188"/>
              <a:ext cx="161925" cy="13176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59" name="AutoShape 135"/>
            <p:cNvSpPr>
              <a:spLocks noChangeArrowheads="1"/>
            </p:cNvSpPr>
            <p:nvPr/>
          </p:nvSpPr>
          <p:spPr bwMode="auto">
            <a:xfrm>
              <a:off x="3876675" y="1985963"/>
              <a:ext cx="203200" cy="176212"/>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60" name="Rectangle 136"/>
            <p:cNvSpPr>
              <a:spLocks noChangeArrowheads="1"/>
            </p:cNvSpPr>
            <p:nvPr/>
          </p:nvSpPr>
          <p:spPr bwMode="auto">
            <a:xfrm>
              <a:off x="3917950" y="2052638"/>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61" name="Rectangle 137"/>
            <p:cNvSpPr>
              <a:spLocks noChangeArrowheads="1"/>
            </p:cNvSpPr>
            <p:nvPr/>
          </p:nvSpPr>
          <p:spPr bwMode="auto">
            <a:xfrm>
              <a:off x="3917950" y="2052638"/>
              <a:ext cx="141288"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62" name="Freeform 138"/>
            <p:cNvSpPr>
              <a:spLocks/>
            </p:cNvSpPr>
            <p:nvPr/>
          </p:nvSpPr>
          <p:spPr bwMode="auto">
            <a:xfrm>
              <a:off x="4079875" y="2249488"/>
              <a:ext cx="41275" cy="42862"/>
            </a:xfrm>
            <a:custGeom>
              <a:avLst/>
              <a:gdLst>
                <a:gd name="T0" fmla="*/ 2147483647 w 28"/>
                <a:gd name="T1" fmla="*/ 0 h 27"/>
                <a:gd name="T2" fmla="*/ 2147483647 w 28"/>
                <a:gd name="T3" fmla="*/ 0 h 27"/>
                <a:gd name="T4" fmla="*/ 2147483647 w 28"/>
                <a:gd name="T5" fmla="*/ 2147483647 h 27"/>
                <a:gd name="T6" fmla="*/ 2147483647 w 28"/>
                <a:gd name="T7" fmla="*/ 2147483647 h 27"/>
                <a:gd name="T8" fmla="*/ 2147483647 w 28"/>
                <a:gd name="T9" fmla="*/ 2147483647 h 27"/>
                <a:gd name="T10" fmla="*/ 2147483647 w 28"/>
                <a:gd name="T11" fmla="*/ 2147483647 h 27"/>
                <a:gd name="T12" fmla="*/ 0 w 28"/>
                <a:gd name="T13" fmla="*/ 2147483647 h 27"/>
                <a:gd name="T14" fmla="*/ 0 w 28"/>
                <a:gd name="T15" fmla="*/ 2147483647 h 27"/>
                <a:gd name="T16" fmla="*/ 0 w 28"/>
                <a:gd name="T17" fmla="*/ 0 h 27"/>
                <a:gd name="T18" fmla="*/ 2147483647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7"/>
                <a:gd name="T32" fmla="*/ 28 w 2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763" name="Picture 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2052638"/>
              <a:ext cx="120650"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64" name="Freeform 140"/>
            <p:cNvSpPr>
              <a:spLocks/>
            </p:cNvSpPr>
            <p:nvPr/>
          </p:nvSpPr>
          <p:spPr bwMode="auto">
            <a:xfrm>
              <a:off x="4100513" y="2271713"/>
              <a:ext cx="1587"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65" name="Line 141"/>
            <p:cNvSpPr>
              <a:spLocks noChangeShapeType="1"/>
            </p:cNvSpPr>
            <p:nvPr/>
          </p:nvSpPr>
          <p:spPr bwMode="auto">
            <a:xfrm>
              <a:off x="4121150" y="2271713"/>
              <a:ext cx="15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66" name="Rectangle 142"/>
            <p:cNvSpPr>
              <a:spLocks noChangeArrowheads="1"/>
            </p:cNvSpPr>
            <p:nvPr/>
          </p:nvSpPr>
          <p:spPr bwMode="auto">
            <a:xfrm>
              <a:off x="3897313" y="2138363"/>
              <a:ext cx="141287" cy="44450"/>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67" name="Freeform 143"/>
            <p:cNvSpPr>
              <a:spLocks/>
            </p:cNvSpPr>
            <p:nvPr/>
          </p:nvSpPr>
          <p:spPr bwMode="auto">
            <a:xfrm>
              <a:off x="3876675" y="2182813"/>
              <a:ext cx="203200" cy="22225"/>
            </a:xfrm>
            <a:custGeom>
              <a:avLst/>
              <a:gdLst>
                <a:gd name="T0" fmla="*/ 2147483647 w 138"/>
                <a:gd name="T1" fmla="*/ 0 h 14"/>
                <a:gd name="T2" fmla="*/ 0 w 138"/>
                <a:gd name="T3" fmla="*/ 2147483647 h 14"/>
                <a:gd name="T4" fmla="*/ 2147483647 w 138"/>
                <a:gd name="T5" fmla="*/ 2147483647 h 14"/>
                <a:gd name="T6" fmla="*/ 2147483647 w 138"/>
                <a:gd name="T7" fmla="*/ 0 h 14"/>
                <a:gd name="T8" fmla="*/ 2147483647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68" name="Line 144"/>
            <p:cNvSpPr>
              <a:spLocks noChangeShapeType="1"/>
            </p:cNvSpPr>
            <p:nvPr/>
          </p:nvSpPr>
          <p:spPr bwMode="auto">
            <a:xfrm>
              <a:off x="3897313" y="2205038"/>
              <a:ext cx="396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69" name="Line 145"/>
            <p:cNvSpPr>
              <a:spLocks noChangeShapeType="1"/>
            </p:cNvSpPr>
            <p:nvPr/>
          </p:nvSpPr>
          <p:spPr bwMode="auto">
            <a:xfrm>
              <a:off x="3917950" y="2182813"/>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70" name="Line 146"/>
            <p:cNvSpPr>
              <a:spLocks noChangeShapeType="1"/>
            </p:cNvSpPr>
            <p:nvPr/>
          </p:nvSpPr>
          <p:spPr bwMode="auto">
            <a:xfrm>
              <a:off x="3897313" y="218281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71" name="Line 147"/>
            <p:cNvSpPr>
              <a:spLocks noChangeShapeType="1"/>
            </p:cNvSpPr>
            <p:nvPr/>
          </p:nvSpPr>
          <p:spPr bwMode="auto">
            <a:xfrm>
              <a:off x="3937000" y="2205038"/>
              <a:ext cx="825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72" name="Line 148"/>
            <p:cNvSpPr>
              <a:spLocks noChangeShapeType="1"/>
            </p:cNvSpPr>
            <p:nvPr/>
          </p:nvSpPr>
          <p:spPr bwMode="auto">
            <a:xfrm>
              <a:off x="4019550" y="2182813"/>
              <a:ext cx="396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73" name="Line 149"/>
            <p:cNvSpPr>
              <a:spLocks noChangeShapeType="1"/>
            </p:cNvSpPr>
            <p:nvPr/>
          </p:nvSpPr>
          <p:spPr bwMode="auto">
            <a:xfrm>
              <a:off x="4038600" y="2205038"/>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74" name="Rectangle 150"/>
            <p:cNvSpPr>
              <a:spLocks noChangeArrowheads="1"/>
            </p:cNvSpPr>
            <p:nvPr/>
          </p:nvSpPr>
          <p:spPr bwMode="auto">
            <a:xfrm>
              <a:off x="3957638" y="2030413"/>
              <a:ext cx="61912"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75" name="Rectangle 151"/>
            <p:cNvSpPr>
              <a:spLocks noChangeArrowheads="1"/>
            </p:cNvSpPr>
            <p:nvPr/>
          </p:nvSpPr>
          <p:spPr bwMode="auto">
            <a:xfrm>
              <a:off x="3957638" y="2030413"/>
              <a:ext cx="80962"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76" name="Rectangle 152"/>
            <p:cNvSpPr>
              <a:spLocks noChangeArrowheads="1"/>
            </p:cNvSpPr>
            <p:nvPr/>
          </p:nvSpPr>
          <p:spPr bwMode="auto">
            <a:xfrm>
              <a:off x="4533900" y="3614738"/>
              <a:ext cx="7699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backbone</a:t>
              </a:r>
              <a:endParaRPr lang="en-GB" altLang="en-US" sz="2400">
                <a:latin typeface="Times" charset="0"/>
              </a:endParaRPr>
            </a:p>
          </p:txBody>
        </p:sp>
        <p:sp>
          <p:nvSpPr>
            <p:cNvPr id="26777" name="Rectangle 153"/>
            <p:cNvSpPr>
              <a:spLocks noChangeArrowheads="1"/>
            </p:cNvSpPr>
            <p:nvPr/>
          </p:nvSpPr>
          <p:spPr bwMode="auto">
            <a:xfrm>
              <a:off x="3376613" y="4535488"/>
              <a:ext cx="9175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satellite link</a:t>
              </a:r>
              <a:endParaRPr lang="en-GB" altLang="en-US" sz="2400">
                <a:latin typeface="Times" charset="0"/>
              </a:endParaRPr>
            </a:p>
          </p:txBody>
        </p:sp>
        <p:sp>
          <p:nvSpPr>
            <p:cNvPr id="26778" name="Rectangle 154"/>
            <p:cNvSpPr>
              <a:spLocks noChangeArrowheads="1"/>
            </p:cNvSpPr>
            <p:nvPr/>
          </p:nvSpPr>
          <p:spPr bwMode="auto">
            <a:xfrm>
              <a:off x="3230563" y="2728913"/>
              <a:ext cx="120650" cy="11112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79" name="Rectangle 155"/>
            <p:cNvSpPr>
              <a:spLocks noChangeArrowheads="1"/>
            </p:cNvSpPr>
            <p:nvPr/>
          </p:nvSpPr>
          <p:spPr bwMode="auto">
            <a:xfrm>
              <a:off x="3230563" y="2728913"/>
              <a:ext cx="141287" cy="13335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0" name="Rectangle 156"/>
            <p:cNvSpPr>
              <a:spLocks noChangeArrowheads="1"/>
            </p:cNvSpPr>
            <p:nvPr/>
          </p:nvSpPr>
          <p:spPr bwMode="auto">
            <a:xfrm>
              <a:off x="3675063" y="2925763"/>
              <a:ext cx="122237" cy="133350"/>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1" name="Rectangle 157"/>
            <p:cNvSpPr>
              <a:spLocks noChangeArrowheads="1"/>
            </p:cNvSpPr>
            <p:nvPr/>
          </p:nvSpPr>
          <p:spPr bwMode="auto">
            <a:xfrm>
              <a:off x="3675063" y="2925763"/>
              <a:ext cx="142875" cy="15557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2" name="Rectangle 158"/>
            <p:cNvSpPr>
              <a:spLocks noChangeArrowheads="1"/>
            </p:cNvSpPr>
            <p:nvPr/>
          </p:nvSpPr>
          <p:spPr bwMode="auto">
            <a:xfrm>
              <a:off x="3311525" y="2925763"/>
              <a:ext cx="120650" cy="133350"/>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3" name="Rectangle 159"/>
            <p:cNvSpPr>
              <a:spLocks noChangeArrowheads="1"/>
            </p:cNvSpPr>
            <p:nvPr/>
          </p:nvSpPr>
          <p:spPr bwMode="auto">
            <a:xfrm>
              <a:off x="3311525" y="2925763"/>
              <a:ext cx="141288" cy="15557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4" name="Rectangle 160"/>
            <p:cNvSpPr>
              <a:spLocks noChangeArrowheads="1"/>
            </p:cNvSpPr>
            <p:nvPr/>
          </p:nvSpPr>
          <p:spPr bwMode="auto">
            <a:xfrm>
              <a:off x="2238375" y="2312988"/>
              <a:ext cx="122238" cy="11112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5" name="Rectangle 161"/>
            <p:cNvSpPr>
              <a:spLocks noChangeArrowheads="1"/>
            </p:cNvSpPr>
            <p:nvPr/>
          </p:nvSpPr>
          <p:spPr bwMode="auto">
            <a:xfrm>
              <a:off x="2238375" y="2312988"/>
              <a:ext cx="142875" cy="13335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6" name="Rectangle 162"/>
            <p:cNvSpPr>
              <a:spLocks noChangeArrowheads="1"/>
            </p:cNvSpPr>
            <p:nvPr/>
          </p:nvSpPr>
          <p:spPr bwMode="auto">
            <a:xfrm>
              <a:off x="2705100" y="2312988"/>
              <a:ext cx="122238" cy="11112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7" name="Rectangle 163"/>
            <p:cNvSpPr>
              <a:spLocks noChangeArrowheads="1"/>
            </p:cNvSpPr>
            <p:nvPr/>
          </p:nvSpPr>
          <p:spPr bwMode="auto">
            <a:xfrm>
              <a:off x="2705100" y="2312988"/>
              <a:ext cx="141288" cy="13335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88" name="Freeform 164"/>
            <p:cNvSpPr>
              <a:spLocks/>
            </p:cNvSpPr>
            <p:nvPr/>
          </p:nvSpPr>
          <p:spPr bwMode="auto">
            <a:xfrm>
              <a:off x="7537450" y="2862263"/>
              <a:ext cx="80963" cy="109537"/>
            </a:xfrm>
            <a:custGeom>
              <a:avLst/>
              <a:gdLst>
                <a:gd name="T0" fmla="*/ 0 w 56"/>
                <a:gd name="T1" fmla="*/ 0 h 69"/>
                <a:gd name="T2" fmla="*/ 2147483647 w 56"/>
                <a:gd name="T3" fmla="*/ 2147483647 h 69"/>
                <a:gd name="T4" fmla="*/ 2147483647 w 56"/>
                <a:gd name="T5" fmla="*/ 2147483647 h 69"/>
                <a:gd name="T6" fmla="*/ 0 60000 65536"/>
                <a:gd name="T7" fmla="*/ 0 60000 65536"/>
                <a:gd name="T8" fmla="*/ 0 60000 65536"/>
                <a:gd name="T9" fmla="*/ 0 w 56"/>
                <a:gd name="T10" fmla="*/ 0 h 69"/>
                <a:gd name="T11" fmla="*/ 56 w 56"/>
                <a:gd name="T12" fmla="*/ 69 h 69"/>
              </a:gdLst>
              <a:ahLst/>
              <a:cxnLst>
                <a:cxn ang="T6">
                  <a:pos x="T0" y="T1"/>
                </a:cxn>
                <a:cxn ang="T7">
                  <a:pos x="T2" y="T3"/>
                </a:cxn>
                <a:cxn ang="T8">
                  <a:pos x="T4" y="T5"/>
                </a:cxn>
              </a:cxnLst>
              <a:rect l="T9" t="T10" r="T11" b="T12"/>
              <a:pathLst>
                <a:path w="56" h="69">
                  <a:moveTo>
                    <a:pt x="0" y="0"/>
                  </a:moveTo>
                  <a:lnTo>
                    <a:pt x="42" y="14"/>
                  </a:lnTo>
                  <a:lnTo>
                    <a:pt x="56"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89" name="AutoShape 165"/>
            <p:cNvSpPr>
              <a:spLocks noChangeArrowheads="1"/>
            </p:cNvSpPr>
            <p:nvPr/>
          </p:nvSpPr>
          <p:spPr bwMode="auto">
            <a:xfrm>
              <a:off x="7396163" y="2706688"/>
              <a:ext cx="160337"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90" name="AutoShape 166"/>
            <p:cNvSpPr>
              <a:spLocks noChangeArrowheads="1"/>
            </p:cNvSpPr>
            <p:nvPr/>
          </p:nvSpPr>
          <p:spPr bwMode="auto">
            <a:xfrm>
              <a:off x="7375525" y="2687638"/>
              <a:ext cx="201613"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91" name="Rectangle 167"/>
            <p:cNvSpPr>
              <a:spLocks noChangeArrowheads="1"/>
            </p:cNvSpPr>
            <p:nvPr/>
          </p:nvSpPr>
          <p:spPr bwMode="auto">
            <a:xfrm>
              <a:off x="7416800" y="2751138"/>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92" name="Rectangle 168"/>
            <p:cNvSpPr>
              <a:spLocks noChangeArrowheads="1"/>
            </p:cNvSpPr>
            <p:nvPr/>
          </p:nvSpPr>
          <p:spPr bwMode="auto">
            <a:xfrm>
              <a:off x="7416800" y="2751138"/>
              <a:ext cx="139700"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93" name="Freeform 169"/>
            <p:cNvSpPr>
              <a:spLocks/>
            </p:cNvSpPr>
            <p:nvPr/>
          </p:nvSpPr>
          <p:spPr bwMode="auto">
            <a:xfrm>
              <a:off x="7597775" y="2947988"/>
              <a:ext cx="20638" cy="44450"/>
            </a:xfrm>
            <a:custGeom>
              <a:avLst/>
              <a:gdLst>
                <a:gd name="T0" fmla="*/ 0 w 14"/>
                <a:gd name="T1" fmla="*/ 0 h 28"/>
                <a:gd name="T2" fmla="*/ 2147483647 w 14"/>
                <a:gd name="T3" fmla="*/ 0 h 28"/>
                <a:gd name="T4" fmla="*/ 2147483647 w 14"/>
                <a:gd name="T5" fmla="*/ 2147483647 h 28"/>
                <a:gd name="T6" fmla="*/ 2147483647 w 14"/>
                <a:gd name="T7" fmla="*/ 2147483647 h 28"/>
                <a:gd name="T8" fmla="*/ 2147483647 w 14"/>
                <a:gd name="T9" fmla="*/ 2147483647 h 28"/>
                <a:gd name="T10" fmla="*/ 0 w 14"/>
                <a:gd name="T11" fmla="*/ 2147483647 h 28"/>
                <a:gd name="T12" fmla="*/ 0 w 14"/>
                <a:gd name="T13" fmla="*/ 2147483647 h 28"/>
                <a:gd name="T14" fmla="*/ 0 w 14"/>
                <a:gd name="T15" fmla="*/ 2147483647 h 28"/>
                <a:gd name="T16" fmla="*/ 0 w 14"/>
                <a:gd name="T17" fmla="*/ 0 h 28"/>
                <a:gd name="T18" fmla="*/ 0 w 14"/>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8"/>
                <a:gd name="T32" fmla="*/ 14 w 14"/>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8">
                  <a:moveTo>
                    <a:pt x="0" y="0"/>
                  </a:moveTo>
                  <a:lnTo>
                    <a:pt x="14" y="0"/>
                  </a:lnTo>
                  <a:lnTo>
                    <a:pt x="14" y="14"/>
                  </a:lnTo>
                  <a:lnTo>
                    <a:pt x="14" y="28"/>
                  </a:lnTo>
                  <a:lnTo>
                    <a:pt x="0" y="28"/>
                  </a:lnTo>
                  <a:lnTo>
                    <a:pt x="0" y="14"/>
                  </a:lnTo>
                  <a:lnTo>
                    <a:pt x="0" y="0"/>
                  </a:lnTo>
                  <a:close/>
                </a:path>
              </a:pathLst>
            </a:custGeom>
            <a:solidFill>
              <a:srgbClr val="999999"/>
            </a:solidFill>
            <a:ln w="31750">
              <a:solidFill>
                <a:srgbClr val="999999"/>
              </a:solidFill>
              <a:prstDash val="solid"/>
              <a:round/>
              <a:headEnd/>
              <a:tailEnd/>
            </a:ln>
          </p:spPr>
          <p:txBody>
            <a:bodyPr/>
            <a:lstStyle/>
            <a:p>
              <a:endParaRPr lang="en-US"/>
            </a:p>
          </p:txBody>
        </p:sp>
        <p:pic>
          <p:nvPicPr>
            <p:cNvPr id="26794" name="Picture 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2751138"/>
              <a:ext cx="1016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95" name="Freeform 171"/>
            <p:cNvSpPr>
              <a:spLocks/>
            </p:cNvSpPr>
            <p:nvPr/>
          </p:nvSpPr>
          <p:spPr bwMode="auto">
            <a:xfrm>
              <a:off x="7597775" y="2970213"/>
              <a:ext cx="1588" cy="3175"/>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96" name="Line 172"/>
            <p:cNvSpPr>
              <a:spLocks noChangeShapeType="1"/>
            </p:cNvSpPr>
            <p:nvPr/>
          </p:nvSpPr>
          <p:spPr bwMode="auto">
            <a:xfrm>
              <a:off x="7618413" y="2970213"/>
              <a:ext cx="15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97" name="Rectangle 173"/>
            <p:cNvSpPr>
              <a:spLocks noChangeArrowheads="1"/>
            </p:cNvSpPr>
            <p:nvPr/>
          </p:nvSpPr>
          <p:spPr bwMode="auto">
            <a:xfrm>
              <a:off x="7396163" y="2840038"/>
              <a:ext cx="160337" cy="44450"/>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798" name="Freeform 174"/>
            <p:cNvSpPr>
              <a:spLocks/>
            </p:cNvSpPr>
            <p:nvPr/>
          </p:nvSpPr>
          <p:spPr bwMode="auto">
            <a:xfrm>
              <a:off x="7375525" y="2884488"/>
              <a:ext cx="201613" cy="22225"/>
            </a:xfrm>
            <a:custGeom>
              <a:avLst/>
              <a:gdLst>
                <a:gd name="T0" fmla="*/ 2147483647 w 138"/>
                <a:gd name="T1" fmla="*/ 0 h 14"/>
                <a:gd name="T2" fmla="*/ 0 w 138"/>
                <a:gd name="T3" fmla="*/ 2147483647 h 14"/>
                <a:gd name="T4" fmla="*/ 2147483647 w 138"/>
                <a:gd name="T5" fmla="*/ 2147483647 h 14"/>
                <a:gd name="T6" fmla="*/ 2147483647 w 138"/>
                <a:gd name="T7" fmla="*/ 0 h 14"/>
                <a:gd name="T8" fmla="*/ 2147483647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799" name="Line 175"/>
            <p:cNvSpPr>
              <a:spLocks noChangeShapeType="1"/>
            </p:cNvSpPr>
            <p:nvPr/>
          </p:nvSpPr>
          <p:spPr bwMode="auto">
            <a:xfrm>
              <a:off x="7396163" y="2906713"/>
              <a:ext cx="396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0" name="Line 176"/>
            <p:cNvSpPr>
              <a:spLocks noChangeShapeType="1"/>
            </p:cNvSpPr>
            <p:nvPr/>
          </p:nvSpPr>
          <p:spPr bwMode="auto">
            <a:xfrm>
              <a:off x="7416800" y="2884488"/>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1" name="Line 177"/>
            <p:cNvSpPr>
              <a:spLocks noChangeShapeType="1"/>
            </p:cNvSpPr>
            <p:nvPr/>
          </p:nvSpPr>
          <p:spPr bwMode="auto">
            <a:xfrm>
              <a:off x="7396163" y="2884488"/>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2" name="Line 178"/>
            <p:cNvSpPr>
              <a:spLocks noChangeShapeType="1"/>
            </p:cNvSpPr>
            <p:nvPr/>
          </p:nvSpPr>
          <p:spPr bwMode="auto">
            <a:xfrm>
              <a:off x="7456488" y="2906713"/>
              <a:ext cx="6191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3" name="Line 179"/>
            <p:cNvSpPr>
              <a:spLocks noChangeShapeType="1"/>
            </p:cNvSpPr>
            <p:nvPr/>
          </p:nvSpPr>
          <p:spPr bwMode="auto">
            <a:xfrm>
              <a:off x="7518400" y="2884488"/>
              <a:ext cx="381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4" name="Line 180"/>
            <p:cNvSpPr>
              <a:spLocks noChangeShapeType="1"/>
            </p:cNvSpPr>
            <p:nvPr/>
          </p:nvSpPr>
          <p:spPr bwMode="auto">
            <a:xfrm>
              <a:off x="7537450" y="2906713"/>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05" name="Rectangle 181"/>
            <p:cNvSpPr>
              <a:spLocks noChangeArrowheads="1"/>
            </p:cNvSpPr>
            <p:nvPr/>
          </p:nvSpPr>
          <p:spPr bwMode="auto">
            <a:xfrm>
              <a:off x="7477125" y="2728913"/>
              <a:ext cx="41275"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06" name="Rectangle 182"/>
            <p:cNvSpPr>
              <a:spLocks noChangeArrowheads="1"/>
            </p:cNvSpPr>
            <p:nvPr/>
          </p:nvSpPr>
          <p:spPr bwMode="auto">
            <a:xfrm>
              <a:off x="7477125" y="2728913"/>
              <a:ext cx="60325"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07" name="Freeform 183"/>
            <p:cNvSpPr>
              <a:spLocks/>
            </p:cNvSpPr>
            <p:nvPr/>
          </p:nvSpPr>
          <p:spPr bwMode="auto">
            <a:xfrm>
              <a:off x="8104188" y="3059113"/>
              <a:ext cx="60325" cy="109537"/>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08" name="AutoShape 184"/>
            <p:cNvSpPr>
              <a:spLocks noChangeArrowheads="1"/>
            </p:cNvSpPr>
            <p:nvPr/>
          </p:nvSpPr>
          <p:spPr bwMode="auto">
            <a:xfrm>
              <a:off x="7940675" y="2925763"/>
              <a:ext cx="163513"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09" name="AutoShape 185"/>
            <p:cNvSpPr>
              <a:spLocks noChangeArrowheads="1"/>
            </p:cNvSpPr>
            <p:nvPr/>
          </p:nvSpPr>
          <p:spPr bwMode="auto">
            <a:xfrm>
              <a:off x="7921625" y="2906713"/>
              <a:ext cx="203200"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10" name="Rectangle 186"/>
            <p:cNvSpPr>
              <a:spLocks noChangeArrowheads="1"/>
            </p:cNvSpPr>
            <p:nvPr/>
          </p:nvSpPr>
          <p:spPr bwMode="auto">
            <a:xfrm>
              <a:off x="7961313" y="2947988"/>
              <a:ext cx="122237"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11" name="Rectangle 187"/>
            <p:cNvSpPr>
              <a:spLocks noChangeArrowheads="1"/>
            </p:cNvSpPr>
            <p:nvPr/>
          </p:nvSpPr>
          <p:spPr bwMode="auto">
            <a:xfrm>
              <a:off x="7961313" y="2947988"/>
              <a:ext cx="142875"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12" name="Freeform 188"/>
            <p:cNvSpPr>
              <a:spLocks/>
            </p:cNvSpPr>
            <p:nvPr/>
          </p:nvSpPr>
          <p:spPr bwMode="auto">
            <a:xfrm>
              <a:off x="8143875" y="3144838"/>
              <a:ext cx="41275" cy="66675"/>
            </a:xfrm>
            <a:custGeom>
              <a:avLst/>
              <a:gdLst>
                <a:gd name="T0" fmla="*/ 2147483647 w 28"/>
                <a:gd name="T1" fmla="*/ 0 h 42"/>
                <a:gd name="T2" fmla="*/ 2147483647 w 28"/>
                <a:gd name="T3" fmla="*/ 0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0 w 28"/>
                <a:gd name="T13" fmla="*/ 2147483647 h 42"/>
                <a:gd name="T14" fmla="*/ 0 w 28"/>
                <a:gd name="T15" fmla="*/ 2147483647 h 42"/>
                <a:gd name="T16" fmla="*/ 0 w 28"/>
                <a:gd name="T17" fmla="*/ 0 h 42"/>
                <a:gd name="T18" fmla="*/ 2147483647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813" name="Picture 1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950" y="2970213"/>
              <a:ext cx="1016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14" name="Line 190"/>
            <p:cNvSpPr>
              <a:spLocks noChangeShapeType="1"/>
            </p:cNvSpPr>
            <p:nvPr/>
          </p:nvSpPr>
          <p:spPr bwMode="auto">
            <a:xfrm>
              <a:off x="8143875" y="3167063"/>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15" name="Line 191"/>
            <p:cNvSpPr>
              <a:spLocks noChangeShapeType="1"/>
            </p:cNvSpPr>
            <p:nvPr/>
          </p:nvSpPr>
          <p:spPr bwMode="auto">
            <a:xfrm>
              <a:off x="8164513" y="316706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16" name="Line 192"/>
            <p:cNvSpPr>
              <a:spLocks noChangeShapeType="1"/>
            </p:cNvSpPr>
            <p:nvPr/>
          </p:nvSpPr>
          <p:spPr bwMode="auto">
            <a:xfrm>
              <a:off x="8164513" y="316706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17" name="Rectangle 193"/>
            <p:cNvSpPr>
              <a:spLocks noChangeArrowheads="1"/>
            </p:cNvSpPr>
            <p:nvPr/>
          </p:nvSpPr>
          <p:spPr bwMode="auto">
            <a:xfrm>
              <a:off x="7961313" y="3059113"/>
              <a:ext cx="142875"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18" name="Freeform 194"/>
            <p:cNvSpPr>
              <a:spLocks/>
            </p:cNvSpPr>
            <p:nvPr/>
          </p:nvSpPr>
          <p:spPr bwMode="auto">
            <a:xfrm>
              <a:off x="7940675" y="3081338"/>
              <a:ext cx="184150" cy="44450"/>
            </a:xfrm>
            <a:custGeom>
              <a:avLst/>
              <a:gdLst>
                <a:gd name="T0" fmla="*/ 2147483647 w 125"/>
                <a:gd name="T1" fmla="*/ 0 h 28"/>
                <a:gd name="T2" fmla="*/ 0 w 125"/>
                <a:gd name="T3" fmla="*/ 2147483647 h 28"/>
                <a:gd name="T4" fmla="*/ 2147483647 w 125"/>
                <a:gd name="T5" fmla="*/ 2147483647 h 28"/>
                <a:gd name="T6" fmla="*/ 2147483647 w 125"/>
                <a:gd name="T7" fmla="*/ 0 h 28"/>
                <a:gd name="T8" fmla="*/ 2147483647 w 125"/>
                <a:gd name="T9" fmla="*/ 0 h 28"/>
                <a:gd name="T10" fmla="*/ 0 60000 65536"/>
                <a:gd name="T11" fmla="*/ 0 60000 65536"/>
                <a:gd name="T12" fmla="*/ 0 60000 65536"/>
                <a:gd name="T13" fmla="*/ 0 60000 65536"/>
                <a:gd name="T14" fmla="*/ 0 60000 65536"/>
                <a:gd name="T15" fmla="*/ 0 w 125"/>
                <a:gd name="T16" fmla="*/ 0 h 28"/>
                <a:gd name="T17" fmla="*/ 125 w 125"/>
                <a:gd name="T18" fmla="*/ 28 h 28"/>
              </a:gdLst>
              <a:ahLst/>
              <a:cxnLst>
                <a:cxn ang="T10">
                  <a:pos x="T0" y="T1"/>
                </a:cxn>
                <a:cxn ang="T11">
                  <a:pos x="T2" y="T3"/>
                </a:cxn>
                <a:cxn ang="T12">
                  <a:pos x="T4" y="T5"/>
                </a:cxn>
                <a:cxn ang="T13">
                  <a:pos x="T6" y="T7"/>
                </a:cxn>
                <a:cxn ang="T14">
                  <a:pos x="T8" y="T9"/>
                </a:cxn>
              </a:cxnLst>
              <a:rect l="T15" t="T16" r="T17" b="T18"/>
              <a:pathLst>
                <a:path w="125" h="28">
                  <a:moveTo>
                    <a:pt x="14" y="0"/>
                  </a:moveTo>
                  <a:lnTo>
                    <a:pt x="0" y="28"/>
                  </a:lnTo>
                  <a:lnTo>
                    <a:pt x="125" y="28"/>
                  </a:lnTo>
                  <a:lnTo>
                    <a:pt x="111"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19" name="Line 195"/>
            <p:cNvSpPr>
              <a:spLocks noChangeShapeType="1"/>
            </p:cNvSpPr>
            <p:nvPr/>
          </p:nvSpPr>
          <p:spPr bwMode="auto">
            <a:xfrm>
              <a:off x="7961313" y="3103563"/>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0" name="Line 196"/>
            <p:cNvSpPr>
              <a:spLocks noChangeShapeType="1"/>
            </p:cNvSpPr>
            <p:nvPr/>
          </p:nvSpPr>
          <p:spPr bwMode="auto">
            <a:xfrm>
              <a:off x="7961313" y="3081338"/>
              <a:ext cx="1428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1" name="Line 197"/>
            <p:cNvSpPr>
              <a:spLocks noChangeShapeType="1"/>
            </p:cNvSpPr>
            <p:nvPr/>
          </p:nvSpPr>
          <p:spPr bwMode="auto">
            <a:xfrm>
              <a:off x="7961313" y="3103563"/>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2" name="Line 198"/>
            <p:cNvSpPr>
              <a:spLocks noChangeShapeType="1"/>
            </p:cNvSpPr>
            <p:nvPr/>
          </p:nvSpPr>
          <p:spPr bwMode="auto">
            <a:xfrm>
              <a:off x="8002588" y="3103563"/>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3" name="Line 199"/>
            <p:cNvSpPr>
              <a:spLocks noChangeShapeType="1"/>
            </p:cNvSpPr>
            <p:nvPr/>
          </p:nvSpPr>
          <p:spPr bwMode="auto">
            <a:xfrm>
              <a:off x="8062913" y="3103563"/>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4" name="Line 200"/>
            <p:cNvSpPr>
              <a:spLocks noChangeShapeType="1"/>
            </p:cNvSpPr>
            <p:nvPr/>
          </p:nvSpPr>
          <p:spPr bwMode="auto">
            <a:xfrm>
              <a:off x="8083550" y="3103563"/>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5" name="Rectangle 201"/>
            <p:cNvSpPr>
              <a:spLocks noChangeArrowheads="1"/>
            </p:cNvSpPr>
            <p:nvPr/>
          </p:nvSpPr>
          <p:spPr bwMode="auto">
            <a:xfrm>
              <a:off x="8023225" y="2925763"/>
              <a:ext cx="39688"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26" name="Rectangle 202"/>
            <p:cNvSpPr>
              <a:spLocks noChangeArrowheads="1"/>
            </p:cNvSpPr>
            <p:nvPr/>
          </p:nvSpPr>
          <p:spPr bwMode="auto">
            <a:xfrm>
              <a:off x="8023225" y="2925763"/>
              <a:ext cx="60325"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27" name="Freeform 203"/>
            <p:cNvSpPr>
              <a:spLocks/>
            </p:cNvSpPr>
            <p:nvPr/>
          </p:nvSpPr>
          <p:spPr bwMode="auto">
            <a:xfrm>
              <a:off x="8042275" y="3627438"/>
              <a:ext cx="61913" cy="88900"/>
            </a:xfrm>
            <a:custGeom>
              <a:avLst/>
              <a:gdLst>
                <a:gd name="T0" fmla="*/ 0 w 42"/>
                <a:gd name="T1" fmla="*/ 0 h 55"/>
                <a:gd name="T2" fmla="*/ 2147483647 w 42"/>
                <a:gd name="T3" fmla="*/ 0 h 55"/>
                <a:gd name="T4" fmla="*/ 2147483647 w 42"/>
                <a:gd name="T5" fmla="*/ 2147483647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0"/>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28" name="AutoShape 204"/>
            <p:cNvSpPr>
              <a:spLocks noChangeArrowheads="1"/>
            </p:cNvSpPr>
            <p:nvPr/>
          </p:nvSpPr>
          <p:spPr bwMode="auto">
            <a:xfrm>
              <a:off x="7900988" y="3475038"/>
              <a:ext cx="161925" cy="13176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29" name="AutoShape 205"/>
            <p:cNvSpPr>
              <a:spLocks noChangeArrowheads="1"/>
            </p:cNvSpPr>
            <p:nvPr/>
          </p:nvSpPr>
          <p:spPr bwMode="auto">
            <a:xfrm>
              <a:off x="7880350" y="3452813"/>
              <a:ext cx="203200" cy="174625"/>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30" name="Rectangle 206"/>
            <p:cNvSpPr>
              <a:spLocks noChangeArrowheads="1"/>
            </p:cNvSpPr>
            <p:nvPr/>
          </p:nvSpPr>
          <p:spPr bwMode="auto">
            <a:xfrm>
              <a:off x="7921625" y="3519488"/>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31" name="Rectangle 207"/>
            <p:cNvSpPr>
              <a:spLocks noChangeArrowheads="1"/>
            </p:cNvSpPr>
            <p:nvPr/>
          </p:nvSpPr>
          <p:spPr bwMode="auto">
            <a:xfrm>
              <a:off x="7921625" y="3519488"/>
              <a:ext cx="141288"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32" name="Freeform 208"/>
            <p:cNvSpPr>
              <a:spLocks/>
            </p:cNvSpPr>
            <p:nvPr/>
          </p:nvSpPr>
          <p:spPr bwMode="auto">
            <a:xfrm>
              <a:off x="8083550" y="3716338"/>
              <a:ext cx="41275" cy="44450"/>
            </a:xfrm>
            <a:custGeom>
              <a:avLst/>
              <a:gdLst>
                <a:gd name="T0" fmla="*/ 2147483647 w 28"/>
                <a:gd name="T1" fmla="*/ 0 h 28"/>
                <a:gd name="T2" fmla="*/ 2147483647 w 28"/>
                <a:gd name="T3" fmla="*/ 0 h 28"/>
                <a:gd name="T4" fmla="*/ 2147483647 w 28"/>
                <a:gd name="T5" fmla="*/ 0 h 28"/>
                <a:gd name="T6" fmla="*/ 2147483647 w 28"/>
                <a:gd name="T7" fmla="*/ 2147483647 h 28"/>
                <a:gd name="T8" fmla="*/ 2147483647 w 28"/>
                <a:gd name="T9" fmla="*/ 2147483647 h 28"/>
                <a:gd name="T10" fmla="*/ 2147483647 w 28"/>
                <a:gd name="T11" fmla="*/ 2147483647 h 28"/>
                <a:gd name="T12" fmla="*/ 0 w 28"/>
                <a:gd name="T13" fmla="*/ 2147483647 h 28"/>
                <a:gd name="T14" fmla="*/ 0 w 28"/>
                <a:gd name="T15" fmla="*/ 0 h 28"/>
                <a:gd name="T16" fmla="*/ 0 w 28"/>
                <a:gd name="T17" fmla="*/ 0 h 28"/>
                <a:gd name="T18" fmla="*/ 2147483647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999999"/>
            </a:solidFill>
            <a:ln w="31750">
              <a:solidFill>
                <a:srgbClr val="999999"/>
              </a:solidFill>
              <a:prstDash val="solid"/>
              <a:round/>
              <a:headEnd/>
              <a:tailEnd/>
            </a:ln>
          </p:spPr>
          <p:txBody>
            <a:bodyPr/>
            <a:lstStyle/>
            <a:p>
              <a:endParaRPr lang="en-US"/>
            </a:p>
          </p:txBody>
        </p:sp>
        <p:pic>
          <p:nvPicPr>
            <p:cNvPr id="26833" name="Picture 2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25" y="3519488"/>
              <a:ext cx="12065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34" name="Line 210"/>
            <p:cNvSpPr>
              <a:spLocks noChangeShapeType="1"/>
            </p:cNvSpPr>
            <p:nvPr/>
          </p:nvSpPr>
          <p:spPr bwMode="auto">
            <a:xfrm>
              <a:off x="8104188" y="37163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5" name="Line 211"/>
            <p:cNvSpPr>
              <a:spLocks noChangeShapeType="1"/>
            </p:cNvSpPr>
            <p:nvPr/>
          </p:nvSpPr>
          <p:spPr bwMode="auto">
            <a:xfrm>
              <a:off x="8104188" y="37163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6" name="Line 212"/>
            <p:cNvSpPr>
              <a:spLocks noChangeShapeType="1"/>
            </p:cNvSpPr>
            <p:nvPr/>
          </p:nvSpPr>
          <p:spPr bwMode="auto">
            <a:xfrm>
              <a:off x="8124825" y="371633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7" name="Rectangle 213"/>
            <p:cNvSpPr>
              <a:spLocks noChangeArrowheads="1"/>
            </p:cNvSpPr>
            <p:nvPr/>
          </p:nvSpPr>
          <p:spPr bwMode="auto">
            <a:xfrm>
              <a:off x="7900988" y="3605213"/>
              <a:ext cx="141287"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38" name="Freeform 214"/>
            <p:cNvSpPr>
              <a:spLocks/>
            </p:cNvSpPr>
            <p:nvPr/>
          </p:nvSpPr>
          <p:spPr bwMode="auto">
            <a:xfrm>
              <a:off x="7880350" y="3627438"/>
              <a:ext cx="203200" cy="44450"/>
            </a:xfrm>
            <a:custGeom>
              <a:avLst/>
              <a:gdLst>
                <a:gd name="T0" fmla="*/ 2147483647 w 138"/>
                <a:gd name="T1" fmla="*/ 0 h 28"/>
                <a:gd name="T2" fmla="*/ 0 w 138"/>
                <a:gd name="T3" fmla="*/ 2147483647 h 28"/>
                <a:gd name="T4" fmla="*/ 2147483647 w 138"/>
                <a:gd name="T5" fmla="*/ 2147483647 h 28"/>
                <a:gd name="T6" fmla="*/ 2147483647 w 138"/>
                <a:gd name="T7" fmla="*/ 0 h 28"/>
                <a:gd name="T8" fmla="*/ 2147483647 w 138"/>
                <a:gd name="T9" fmla="*/ 0 h 28"/>
                <a:gd name="T10" fmla="*/ 0 60000 65536"/>
                <a:gd name="T11" fmla="*/ 0 60000 65536"/>
                <a:gd name="T12" fmla="*/ 0 60000 65536"/>
                <a:gd name="T13" fmla="*/ 0 60000 65536"/>
                <a:gd name="T14" fmla="*/ 0 60000 65536"/>
                <a:gd name="T15" fmla="*/ 0 w 138"/>
                <a:gd name="T16" fmla="*/ 0 h 28"/>
                <a:gd name="T17" fmla="*/ 138 w 138"/>
                <a:gd name="T18" fmla="*/ 28 h 28"/>
              </a:gdLst>
              <a:ahLst/>
              <a:cxnLst>
                <a:cxn ang="T10">
                  <a:pos x="T0" y="T1"/>
                </a:cxn>
                <a:cxn ang="T11">
                  <a:pos x="T2" y="T3"/>
                </a:cxn>
                <a:cxn ang="T12">
                  <a:pos x="T4" y="T5"/>
                </a:cxn>
                <a:cxn ang="T13">
                  <a:pos x="T6" y="T7"/>
                </a:cxn>
                <a:cxn ang="T14">
                  <a:pos x="T8" y="T9"/>
                </a:cxn>
              </a:cxnLst>
              <a:rect l="T15" t="T16" r="T17" b="T18"/>
              <a:pathLst>
                <a:path w="138" h="28">
                  <a:moveTo>
                    <a:pt x="14" y="0"/>
                  </a:moveTo>
                  <a:lnTo>
                    <a:pt x="0" y="28"/>
                  </a:lnTo>
                  <a:lnTo>
                    <a:pt x="138"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39" name="Line 215"/>
            <p:cNvSpPr>
              <a:spLocks noChangeShapeType="1"/>
            </p:cNvSpPr>
            <p:nvPr/>
          </p:nvSpPr>
          <p:spPr bwMode="auto">
            <a:xfrm>
              <a:off x="7900988" y="3671888"/>
              <a:ext cx="396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40" name="Line 216"/>
            <p:cNvSpPr>
              <a:spLocks noChangeShapeType="1"/>
            </p:cNvSpPr>
            <p:nvPr/>
          </p:nvSpPr>
          <p:spPr bwMode="auto">
            <a:xfrm>
              <a:off x="7921625" y="3649663"/>
              <a:ext cx="12065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41" name="Line 217"/>
            <p:cNvSpPr>
              <a:spLocks noChangeShapeType="1"/>
            </p:cNvSpPr>
            <p:nvPr/>
          </p:nvSpPr>
          <p:spPr bwMode="auto">
            <a:xfrm>
              <a:off x="7900988" y="3649663"/>
              <a:ext cx="101600"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42" name="Freeform 218"/>
            <p:cNvSpPr>
              <a:spLocks/>
            </p:cNvSpPr>
            <p:nvPr/>
          </p:nvSpPr>
          <p:spPr bwMode="auto">
            <a:xfrm>
              <a:off x="7940675" y="3649663"/>
              <a:ext cx="122238" cy="3175"/>
            </a:xfrm>
            <a:custGeom>
              <a:avLst/>
              <a:gdLst>
                <a:gd name="T0" fmla="*/ 0 w 83"/>
                <a:gd name="T1" fmla="*/ 0 h 1588"/>
                <a:gd name="T2" fmla="*/ 2147483647 w 83"/>
                <a:gd name="T3" fmla="*/ 0 h 1588"/>
                <a:gd name="T4" fmla="*/ 2147483647 w 83"/>
                <a:gd name="T5" fmla="*/ 0 h 1588"/>
                <a:gd name="T6" fmla="*/ 0 60000 65536"/>
                <a:gd name="T7" fmla="*/ 0 60000 65536"/>
                <a:gd name="T8" fmla="*/ 0 60000 65536"/>
                <a:gd name="T9" fmla="*/ 0 w 83"/>
                <a:gd name="T10" fmla="*/ 0 h 1588"/>
                <a:gd name="T11" fmla="*/ 83 w 83"/>
                <a:gd name="T12" fmla="*/ 1588 h 1588"/>
              </a:gdLst>
              <a:ahLst/>
              <a:cxnLst>
                <a:cxn ang="T6">
                  <a:pos x="T0" y="T1"/>
                </a:cxn>
                <a:cxn ang="T7">
                  <a:pos x="T2" y="T3"/>
                </a:cxn>
                <a:cxn ang="T8">
                  <a:pos x="T4" y="T5"/>
                </a:cxn>
              </a:cxnLst>
              <a:rect l="T9" t="T10" r="T11" b="T12"/>
              <a:pathLst>
                <a:path w="83" h="1588">
                  <a:moveTo>
                    <a:pt x="0" y="0"/>
                  </a:moveTo>
                  <a:lnTo>
                    <a:pt x="56"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43" name="Line 219"/>
            <p:cNvSpPr>
              <a:spLocks noChangeShapeType="1"/>
            </p:cNvSpPr>
            <p:nvPr/>
          </p:nvSpPr>
          <p:spPr bwMode="auto">
            <a:xfrm>
              <a:off x="8042275" y="3649663"/>
              <a:ext cx="20638"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44" name="Rectangle 220"/>
            <p:cNvSpPr>
              <a:spLocks noChangeArrowheads="1"/>
            </p:cNvSpPr>
            <p:nvPr/>
          </p:nvSpPr>
          <p:spPr bwMode="auto">
            <a:xfrm>
              <a:off x="7961313" y="3497263"/>
              <a:ext cx="61912"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45" name="Rectangle 221"/>
            <p:cNvSpPr>
              <a:spLocks noChangeArrowheads="1"/>
            </p:cNvSpPr>
            <p:nvPr/>
          </p:nvSpPr>
          <p:spPr bwMode="auto">
            <a:xfrm>
              <a:off x="7961313" y="3497263"/>
              <a:ext cx="80962" cy="666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46" name="Rectangle 222"/>
            <p:cNvSpPr>
              <a:spLocks noChangeArrowheads="1"/>
            </p:cNvSpPr>
            <p:nvPr/>
          </p:nvSpPr>
          <p:spPr bwMode="auto">
            <a:xfrm>
              <a:off x="5970588" y="1939925"/>
              <a:ext cx="122237" cy="13176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47" name="Rectangle 223"/>
            <p:cNvSpPr>
              <a:spLocks noChangeArrowheads="1"/>
            </p:cNvSpPr>
            <p:nvPr/>
          </p:nvSpPr>
          <p:spPr bwMode="auto">
            <a:xfrm>
              <a:off x="5970588" y="1939925"/>
              <a:ext cx="142875" cy="153988"/>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48" name="Rectangle 224"/>
            <p:cNvSpPr>
              <a:spLocks noChangeArrowheads="1"/>
            </p:cNvSpPr>
            <p:nvPr/>
          </p:nvSpPr>
          <p:spPr bwMode="auto">
            <a:xfrm>
              <a:off x="6273800" y="1984375"/>
              <a:ext cx="122238" cy="109538"/>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49" name="Rectangle 225"/>
            <p:cNvSpPr>
              <a:spLocks noChangeArrowheads="1"/>
            </p:cNvSpPr>
            <p:nvPr/>
          </p:nvSpPr>
          <p:spPr bwMode="auto">
            <a:xfrm>
              <a:off x="6273800" y="1984375"/>
              <a:ext cx="142875" cy="13176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0" name="Rectangle 226"/>
            <p:cNvSpPr>
              <a:spLocks noChangeArrowheads="1"/>
            </p:cNvSpPr>
            <p:nvPr/>
          </p:nvSpPr>
          <p:spPr bwMode="auto">
            <a:xfrm>
              <a:off x="6578600" y="2006600"/>
              <a:ext cx="120650" cy="109538"/>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1" name="Rectangle 227"/>
            <p:cNvSpPr>
              <a:spLocks noChangeArrowheads="1"/>
            </p:cNvSpPr>
            <p:nvPr/>
          </p:nvSpPr>
          <p:spPr bwMode="auto">
            <a:xfrm>
              <a:off x="6578600" y="2006600"/>
              <a:ext cx="141288" cy="13176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2" name="Rectangle 228"/>
            <p:cNvSpPr>
              <a:spLocks noChangeArrowheads="1"/>
            </p:cNvSpPr>
            <p:nvPr/>
          </p:nvSpPr>
          <p:spPr bwMode="auto">
            <a:xfrm>
              <a:off x="7092950" y="3671888"/>
              <a:ext cx="120650" cy="11112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3" name="Rectangle 229"/>
            <p:cNvSpPr>
              <a:spLocks noChangeArrowheads="1"/>
            </p:cNvSpPr>
            <p:nvPr/>
          </p:nvSpPr>
          <p:spPr bwMode="auto">
            <a:xfrm>
              <a:off x="7092950" y="3671888"/>
              <a:ext cx="141288" cy="13017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4" name="Rectangle 230"/>
            <p:cNvSpPr>
              <a:spLocks noChangeArrowheads="1"/>
            </p:cNvSpPr>
            <p:nvPr/>
          </p:nvSpPr>
          <p:spPr bwMode="auto">
            <a:xfrm>
              <a:off x="7334250" y="3671888"/>
              <a:ext cx="122238" cy="13017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5" name="Rectangle 231"/>
            <p:cNvSpPr>
              <a:spLocks noChangeArrowheads="1"/>
            </p:cNvSpPr>
            <p:nvPr/>
          </p:nvSpPr>
          <p:spPr bwMode="auto">
            <a:xfrm>
              <a:off x="7334250" y="3671888"/>
              <a:ext cx="142875" cy="1524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6" name="Rectangle 232"/>
            <p:cNvSpPr>
              <a:spLocks noChangeArrowheads="1"/>
            </p:cNvSpPr>
            <p:nvPr/>
          </p:nvSpPr>
          <p:spPr bwMode="auto">
            <a:xfrm>
              <a:off x="7658100" y="4856163"/>
              <a:ext cx="122238" cy="109537"/>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7" name="Rectangle 233"/>
            <p:cNvSpPr>
              <a:spLocks noChangeArrowheads="1"/>
            </p:cNvSpPr>
            <p:nvPr/>
          </p:nvSpPr>
          <p:spPr bwMode="auto">
            <a:xfrm>
              <a:off x="7658100" y="4856163"/>
              <a:ext cx="142875" cy="13017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8" name="Rectangle 234"/>
            <p:cNvSpPr>
              <a:spLocks noChangeArrowheads="1"/>
            </p:cNvSpPr>
            <p:nvPr/>
          </p:nvSpPr>
          <p:spPr bwMode="auto">
            <a:xfrm>
              <a:off x="7253288" y="4811713"/>
              <a:ext cx="122237" cy="13176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59" name="Rectangle 235"/>
            <p:cNvSpPr>
              <a:spLocks noChangeArrowheads="1"/>
            </p:cNvSpPr>
            <p:nvPr/>
          </p:nvSpPr>
          <p:spPr bwMode="auto">
            <a:xfrm>
              <a:off x="7253288" y="4811713"/>
              <a:ext cx="142875" cy="15398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0" name="Rectangle 236"/>
            <p:cNvSpPr>
              <a:spLocks noChangeArrowheads="1"/>
            </p:cNvSpPr>
            <p:nvPr/>
          </p:nvSpPr>
          <p:spPr bwMode="auto">
            <a:xfrm>
              <a:off x="7456488" y="4767263"/>
              <a:ext cx="120650" cy="109537"/>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1" name="Rectangle 237"/>
            <p:cNvSpPr>
              <a:spLocks noChangeArrowheads="1"/>
            </p:cNvSpPr>
            <p:nvPr/>
          </p:nvSpPr>
          <p:spPr bwMode="auto">
            <a:xfrm>
              <a:off x="7456488" y="4767263"/>
              <a:ext cx="141287" cy="13176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2" name="Rectangle 238"/>
            <p:cNvSpPr>
              <a:spLocks noChangeArrowheads="1"/>
            </p:cNvSpPr>
            <p:nvPr/>
          </p:nvSpPr>
          <p:spPr bwMode="auto">
            <a:xfrm>
              <a:off x="7940675" y="4811713"/>
              <a:ext cx="122238" cy="13176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3" name="Rectangle 239"/>
            <p:cNvSpPr>
              <a:spLocks noChangeArrowheads="1"/>
            </p:cNvSpPr>
            <p:nvPr/>
          </p:nvSpPr>
          <p:spPr bwMode="auto">
            <a:xfrm>
              <a:off x="7940675" y="4811713"/>
              <a:ext cx="142875" cy="15398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4" name="Rectangle 240"/>
            <p:cNvSpPr>
              <a:spLocks noChangeArrowheads="1"/>
            </p:cNvSpPr>
            <p:nvPr/>
          </p:nvSpPr>
          <p:spPr bwMode="auto">
            <a:xfrm>
              <a:off x="2393950" y="5237163"/>
              <a:ext cx="542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server:</a:t>
              </a:r>
              <a:endParaRPr lang="en-GB" altLang="en-US" sz="2400">
                <a:latin typeface="Times" charset="0"/>
              </a:endParaRPr>
            </a:p>
          </p:txBody>
        </p:sp>
        <p:sp>
          <p:nvSpPr>
            <p:cNvPr id="26865" name="Freeform 241"/>
            <p:cNvSpPr>
              <a:spLocks/>
            </p:cNvSpPr>
            <p:nvPr/>
          </p:nvSpPr>
          <p:spPr bwMode="auto">
            <a:xfrm>
              <a:off x="3209925" y="5030788"/>
              <a:ext cx="58738" cy="109537"/>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66" name="AutoShape 242"/>
            <p:cNvSpPr>
              <a:spLocks noChangeArrowheads="1"/>
            </p:cNvSpPr>
            <p:nvPr/>
          </p:nvSpPr>
          <p:spPr bwMode="auto">
            <a:xfrm>
              <a:off x="3067050" y="4897438"/>
              <a:ext cx="161925" cy="13335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7" name="AutoShape 243"/>
            <p:cNvSpPr>
              <a:spLocks noChangeArrowheads="1"/>
            </p:cNvSpPr>
            <p:nvPr/>
          </p:nvSpPr>
          <p:spPr bwMode="auto">
            <a:xfrm>
              <a:off x="3048000" y="4875213"/>
              <a:ext cx="201613" cy="177800"/>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8" name="Rectangle 244"/>
            <p:cNvSpPr>
              <a:spLocks noChangeArrowheads="1"/>
            </p:cNvSpPr>
            <p:nvPr/>
          </p:nvSpPr>
          <p:spPr bwMode="auto">
            <a:xfrm>
              <a:off x="3087688" y="4919663"/>
              <a:ext cx="122237"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69" name="Rectangle 245"/>
            <p:cNvSpPr>
              <a:spLocks noChangeArrowheads="1"/>
            </p:cNvSpPr>
            <p:nvPr/>
          </p:nvSpPr>
          <p:spPr bwMode="auto">
            <a:xfrm>
              <a:off x="3087688" y="4919663"/>
              <a:ext cx="141287"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70" name="Freeform 246"/>
            <p:cNvSpPr>
              <a:spLocks/>
            </p:cNvSpPr>
            <p:nvPr/>
          </p:nvSpPr>
          <p:spPr bwMode="auto">
            <a:xfrm>
              <a:off x="3249613" y="5138738"/>
              <a:ext cx="39687" cy="44450"/>
            </a:xfrm>
            <a:custGeom>
              <a:avLst/>
              <a:gdLst>
                <a:gd name="T0" fmla="*/ 2147483647 w 27"/>
                <a:gd name="T1" fmla="*/ 0 h 28"/>
                <a:gd name="T2" fmla="*/ 2147483647 w 27"/>
                <a:gd name="T3" fmla="*/ 0 h 28"/>
                <a:gd name="T4" fmla="*/ 2147483647 w 27"/>
                <a:gd name="T5" fmla="*/ 0 h 28"/>
                <a:gd name="T6" fmla="*/ 2147483647 w 27"/>
                <a:gd name="T7" fmla="*/ 2147483647 h 28"/>
                <a:gd name="T8" fmla="*/ 2147483647 w 27"/>
                <a:gd name="T9" fmla="*/ 2147483647 h 28"/>
                <a:gd name="T10" fmla="*/ 2147483647 w 27"/>
                <a:gd name="T11" fmla="*/ 2147483647 h 28"/>
                <a:gd name="T12" fmla="*/ 0 w 27"/>
                <a:gd name="T13" fmla="*/ 2147483647 h 28"/>
                <a:gd name="T14" fmla="*/ 0 w 27"/>
                <a:gd name="T15" fmla="*/ 0 h 28"/>
                <a:gd name="T16" fmla="*/ 0 w 27"/>
                <a:gd name="T17" fmla="*/ 0 h 28"/>
                <a:gd name="T18" fmla="*/ 2147483647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8"/>
                <a:gd name="T32" fmla="*/ 27 w 2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8">
                  <a:moveTo>
                    <a:pt x="13" y="0"/>
                  </a:moveTo>
                  <a:lnTo>
                    <a:pt x="27" y="0"/>
                  </a:lnTo>
                  <a:lnTo>
                    <a:pt x="27" y="14"/>
                  </a:lnTo>
                  <a:lnTo>
                    <a:pt x="27" y="28"/>
                  </a:lnTo>
                  <a:lnTo>
                    <a:pt x="13" y="28"/>
                  </a:lnTo>
                  <a:lnTo>
                    <a:pt x="0" y="14"/>
                  </a:lnTo>
                  <a:lnTo>
                    <a:pt x="0" y="0"/>
                  </a:lnTo>
                  <a:lnTo>
                    <a:pt x="13" y="0"/>
                  </a:lnTo>
                  <a:close/>
                </a:path>
              </a:pathLst>
            </a:custGeom>
            <a:solidFill>
              <a:srgbClr val="999999"/>
            </a:solidFill>
            <a:ln w="31750">
              <a:solidFill>
                <a:srgbClr val="999999"/>
              </a:solidFill>
              <a:prstDash val="solid"/>
              <a:round/>
              <a:headEnd/>
              <a:tailEnd/>
            </a:ln>
          </p:spPr>
          <p:txBody>
            <a:bodyPr/>
            <a:lstStyle/>
            <a:p>
              <a:endParaRPr lang="en-US"/>
            </a:p>
          </p:txBody>
        </p:sp>
        <p:pic>
          <p:nvPicPr>
            <p:cNvPr id="26871" name="Picture 2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688" y="4941888"/>
              <a:ext cx="122237"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72" name="Line 248"/>
            <p:cNvSpPr>
              <a:spLocks noChangeShapeType="1"/>
            </p:cNvSpPr>
            <p:nvPr/>
          </p:nvSpPr>
          <p:spPr bwMode="auto">
            <a:xfrm>
              <a:off x="3268663" y="51387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73" name="Line 249"/>
            <p:cNvSpPr>
              <a:spLocks noChangeShapeType="1"/>
            </p:cNvSpPr>
            <p:nvPr/>
          </p:nvSpPr>
          <p:spPr bwMode="auto">
            <a:xfrm>
              <a:off x="3268663" y="5138738"/>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74" name="Line 250"/>
            <p:cNvSpPr>
              <a:spLocks noChangeShapeType="1"/>
            </p:cNvSpPr>
            <p:nvPr/>
          </p:nvSpPr>
          <p:spPr bwMode="auto">
            <a:xfrm>
              <a:off x="3289300" y="513873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75" name="Rectangle 251"/>
            <p:cNvSpPr>
              <a:spLocks noChangeArrowheads="1"/>
            </p:cNvSpPr>
            <p:nvPr/>
          </p:nvSpPr>
          <p:spPr bwMode="auto">
            <a:xfrm>
              <a:off x="3067050" y="5030788"/>
              <a:ext cx="142875" cy="22225"/>
            </a:xfrm>
            <a:prstGeom prst="rect">
              <a:avLst/>
            </a:prstGeom>
            <a:solidFill>
              <a:srgbClr val="D9AA73"/>
            </a:solidFill>
            <a:ln w="31750">
              <a:solidFill>
                <a:srgbClr val="D9AA73"/>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76" name="Freeform 252"/>
            <p:cNvSpPr>
              <a:spLocks/>
            </p:cNvSpPr>
            <p:nvPr/>
          </p:nvSpPr>
          <p:spPr bwMode="auto">
            <a:xfrm>
              <a:off x="3048000" y="5053013"/>
              <a:ext cx="201613" cy="42862"/>
            </a:xfrm>
            <a:custGeom>
              <a:avLst/>
              <a:gdLst>
                <a:gd name="T0" fmla="*/ 2147483647 w 138"/>
                <a:gd name="T1" fmla="*/ 0 h 27"/>
                <a:gd name="T2" fmla="*/ 0 w 138"/>
                <a:gd name="T3" fmla="*/ 2147483647 h 27"/>
                <a:gd name="T4" fmla="*/ 2147483647 w 138"/>
                <a:gd name="T5" fmla="*/ 2147483647 h 27"/>
                <a:gd name="T6" fmla="*/ 2147483647 w 138"/>
                <a:gd name="T7" fmla="*/ 0 h 27"/>
                <a:gd name="T8" fmla="*/ 2147483647 w 138"/>
                <a:gd name="T9" fmla="*/ 0 h 27"/>
                <a:gd name="T10" fmla="*/ 0 60000 65536"/>
                <a:gd name="T11" fmla="*/ 0 60000 65536"/>
                <a:gd name="T12" fmla="*/ 0 60000 65536"/>
                <a:gd name="T13" fmla="*/ 0 60000 65536"/>
                <a:gd name="T14" fmla="*/ 0 60000 65536"/>
                <a:gd name="T15" fmla="*/ 0 w 138"/>
                <a:gd name="T16" fmla="*/ 0 h 27"/>
                <a:gd name="T17" fmla="*/ 138 w 138"/>
                <a:gd name="T18" fmla="*/ 27 h 27"/>
              </a:gdLst>
              <a:ahLst/>
              <a:cxnLst>
                <a:cxn ang="T10">
                  <a:pos x="T0" y="T1"/>
                </a:cxn>
                <a:cxn ang="T11">
                  <a:pos x="T2" y="T3"/>
                </a:cxn>
                <a:cxn ang="T12">
                  <a:pos x="T4" y="T5"/>
                </a:cxn>
                <a:cxn ang="T13">
                  <a:pos x="T6" y="T7"/>
                </a:cxn>
                <a:cxn ang="T14">
                  <a:pos x="T8" y="T9"/>
                </a:cxn>
              </a:cxnLst>
              <a:rect l="T15" t="T16" r="T17" b="T18"/>
              <a:pathLst>
                <a:path w="138" h="27">
                  <a:moveTo>
                    <a:pt x="13" y="0"/>
                  </a:moveTo>
                  <a:lnTo>
                    <a:pt x="0" y="27"/>
                  </a:lnTo>
                  <a:lnTo>
                    <a:pt x="138" y="27"/>
                  </a:lnTo>
                  <a:lnTo>
                    <a:pt x="124" y="0"/>
                  </a:lnTo>
                  <a:lnTo>
                    <a:pt x="13"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77" name="Line 253"/>
            <p:cNvSpPr>
              <a:spLocks noChangeShapeType="1"/>
            </p:cNvSpPr>
            <p:nvPr/>
          </p:nvSpPr>
          <p:spPr bwMode="auto">
            <a:xfrm>
              <a:off x="3067050" y="5075238"/>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78" name="Line 254"/>
            <p:cNvSpPr>
              <a:spLocks noChangeShapeType="1"/>
            </p:cNvSpPr>
            <p:nvPr/>
          </p:nvSpPr>
          <p:spPr bwMode="auto">
            <a:xfrm>
              <a:off x="3087688" y="5053013"/>
              <a:ext cx="1222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79" name="Line 255"/>
            <p:cNvSpPr>
              <a:spLocks noChangeShapeType="1"/>
            </p:cNvSpPr>
            <p:nvPr/>
          </p:nvSpPr>
          <p:spPr bwMode="auto">
            <a:xfrm>
              <a:off x="3067050" y="5075238"/>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80" name="Freeform 256"/>
            <p:cNvSpPr>
              <a:spLocks/>
            </p:cNvSpPr>
            <p:nvPr/>
          </p:nvSpPr>
          <p:spPr bwMode="auto">
            <a:xfrm>
              <a:off x="3108325" y="5075238"/>
              <a:ext cx="120650" cy="1587"/>
            </a:xfrm>
            <a:custGeom>
              <a:avLst/>
              <a:gdLst>
                <a:gd name="T0" fmla="*/ 0 w 83"/>
                <a:gd name="T1" fmla="*/ 0 h 1588"/>
                <a:gd name="T2" fmla="*/ 2147483647 w 83"/>
                <a:gd name="T3" fmla="*/ 0 h 1588"/>
                <a:gd name="T4" fmla="*/ 2147483647 w 83"/>
                <a:gd name="T5" fmla="*/ 0 h 1588"/>
                <a:gd name="T6" fmla="*/ 0 60000 65536"/>
                <a:gd name="T7" fmla="*/ 0 60000 65536"/>
                <a:gd name="T8" fmla="*/ 0 60000 65536"/>
                <a:gd name="T9" fmla="*/ 0 w 83"/>
                <a:gd name="T10" fmla="*/ 0 h 1588"/>
                <a:gd name="T11" fmla="*/ 83 w 83"/>
                <a:gd name="T12" fmla="*/ 1588 h 1588"/>
              </a:gdLst>
              <a:ahLst/>
              <a:cxnLst>
                <a:cxn ang="T6">
                  <a:pos x="T0" y="T1"/>
                </a:cxn>
                <a:cxn ang="T7">
                  <a:pos x="T2" y="T3"/>
                </a:cxn>
                <a:cxn ang="T8">
                  <a:pos x="T4" y="T5"/>
                </a:cxn>
              </a:cxnLst>
              <a:rect l="T9" t="T10" r="T11" b="T12"/>
              <a:pathLst>
                <a:path w="83" h="1588">
                  <a:moveTo>
                    <a:pt x="0" y="0"/>
                  </a:moveTo>
                  <a:lnTo>
                    <a:pt x="55" y="0"/>
                  </a:lnTo>
                  <a:lnTo>
                    <a:pt x="83"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81" name="Line 257"/>
            <p:cNvSpPr>
              <a:spLocks noChangeShapeType="1"/>
            </p:cNvSpPr>
            <p:nvPr/>
          </p:nvSpPr>
          <p:spPr bwMode="auto">
            <a:xfrm>
              <a:off x="3209925" y="5075238"/>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82" name="Rectangle 258"/>
            <p:cNvSpPr>
              <a:spLocks noChangeArrowheads="1"/>
            </p:cNvSpPr>
            <p:nvPr/>
          </p:nvSpPr>
          <p:spPr bwMode="auto">
            <a:xfrm>
              <a:off x="3149600" y="4897438"/>
              <a:ext cx="39688"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3" name="Rectangle 259"/>
            <p:cNvSpPr>
              <a:spLocks noChangeArrowheads="1"/>
            </p:cNvSpPr>
            <p:nvPr/>
          </p:nvSpPr>
          <p:spPr bwMode="auto">
            <a:xfrm>
              <a:off x="3149600" y="4897438"/>
              <a:ext cx="60325"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4" name="Rectangle 260"/>
            <p:cNvSpPr>
              <a:spLocks noChangeArrowheads="1"/>
            </p:cNvSpPr>
            <p:nvPr/>
          </p:nvSpPr>
          <p:spPr bwMode="auto">
            <a:xfrm>
              <a:off x="2725738" y="3671888"/>
              <a:ext cx="120650" cy="130175"/>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5" name="Rectangle 261"/>
            <p:cNvSpPr>
              <a:spLocks noChangeArrowheads="1"/>
            </p:cNvSpPr>
            <p:nvPr/>
          </p:nvSpPr>
          <p:spPr bwMode="auto">
            <a:xfrm>
              <a:off x="2725738" y="3671888"/>
              <a:ext cx="139700" cy="1524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6" name="Rectangle 262"/>
            <p:cNvSpPr>
              <a:spLocks noChangeArrowheads="1"/>
            </p:cNvSpPr>
            <p:nvPr/>
          </p:nvSpPr>
          <p:spPr bwMode="auto">
            <a:xfrm>
              <a:off x="2198688" y="3694113"/>
              <a:ext cx="122237" cy="109537"/>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7" name="Rectangle 263"/>
            <p:cNvSpPr>
              <a:spLocks noChangeArrowheads="1"/>
            </p:cNvSpPr>
            <p:nvPr/>
          </p:nvSpPr>
          <p:spPr bwMode="auto">
            <a:xfrm>
              <a:off x="2198688" y="3694113"/>
              <a:ext cx="141287" cy="13176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8" name="Rectangle 264"/>
            <p:cNvSpPr>
              <a:spLocks noChangeArrowheads="1"/>
            </p:cNvSpPr>
            <p:nvPr/>
          </p:nvSpPr>
          <p:spPr bwMode="auto">
            <a:xfrm>
              <a:off x="3067050" y="5227638"/>
              <a:ext cx="122238" cy="13176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89" name="Rectangle 265"/>
            <p:cNvSpPr>
              <a:spLocks noChangeArrowheads="1"/>
            </p:cNvSpPr>
            <p:nvPr/>
          </p:nvSpPr>
          <p:spPr bwMode="auto">
            <a:xfrm>
              <a:off x="3048000" y="5256213"/>
              <a:ext cx="142875" cy="15398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90" name="Rectangle 266"/>
            <p:cNvSpPr>
              <a:spLocks noChangeArrowheads="1"/>
            </p:cNvSpPr>
            <p:nvPr/>
          </p:nvSpPr>
          <p:spPr bwMode="auto">
            <a:xfrm>
              <a:off x="3741738" y="2325688"/>
              <a:ext cx="1571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Zapf Dingbats" charset="0"/>
                </a:rPr>
                <a:t>%</a:t>
              </a:r>
              <a:endParaRPr lang="en-GB" altLang="en-US" sz="2400">
                <a:latin typeface="Zapf Dingbats" charset="0"/>
              </a:endParaRPr>
            </a:p>
          </p:txBody>
        </p:sp>
        <p:sp>
          <p:nvSpPr>
            <p:cNvPr id="26891" name="Freeform 268"/>
            <p:cNvSpPr>
              <a:spLocks/>
            </p:cNvSpPr>
            <p:nvPr/>
          </p:nvSpPr>
          <p:spPr bwMode="auto">
            <a:xfrm>
              <a:off x="3797300" y="2795588"/>
              <a:ext cx="79375" cy="88900"/>
            </a:xfrm>
            <a:custGeom>
              <a:avLst/>
              <a:gdLst>
                <a:gd name="T0" fmla="*/ 0 w 55"/>
                <a:gd name="T1" fmla="*/ 0 h 55"/>
                <a:gd name="T2" fmla="*/ 2147483647 w 55"/>
                <a:gd name="T3" fmla="*/ 2147483647 h 55"/>
                <a:gd name="T4" fmla="*/ 2147483647 w 55"/>
                <a:gd name="T5" fmla="*/ 2147483647 h 55"/>
                <a:gd name="T6" fmla="*/ 0 60000 65536"/>
                <a:gd name="T7" fmla="*/ 0 60000 65536"/>
                <a:gd name="T8" fmla="*/ 0 60000 65536"/>
                <a:gd name="T9" fmla="*/ 0 w 55"/>
                <a:gd name="T10" fmla="*/ 0 h 55"/>
                <a:gd name="T11" fmla="*/ 55 w 55"/>
                <a:gd name="T12" fmla="*/ 55 h 55"/>
              </a:gdLst>
              <a:ahLst/>
              <a:cxnLst>
                <a:cxn ang="T6">
                  <a:pos x="T0" y="T1"/>
                </a:cxn>
                <a:cxn ang="T7">
                  <a:pos x="T2" y="T3"/>
                </a:cxn>
                <a:cxn ang="T8">
                  <a:pos x="T4" y="T5"/>
                </a:cxn>
              </a:cxnLst>
              <a:rect l="T9" t="T10" r="T11" b="T12"/>
              <a:pathLst>
                <a:path w="55" h="55">
                  <a:moveTo>
                    <a:pt x="0" y="0"/>
                  </a:moveTo>
                  <a:lnTo>
                    <a:pt x="41" y="13"/>
                  </a:lnTo>
                  <a:lnTo>
                    <a:pt x="55"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92" name="AutoShape 269"/>
            <p:cNvSpPr>
              <a:spLocks noChangeArrowheads="1"/>
            </p:cNvSpPr>
            <p:nvPr/>
          </p:nvSpPr>
          <p:spPr bwMode="auto">
            <a:xfrm>
              <a:off x="3654425" y="2643188"/>
              <a:ext cx="163513" cy="131762"/>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93" name="AutoShape 270"/>
            <p:cNvSpPr>
              <a:spLocks noChangeArrowheads="1"/>
            </p:cNvSpPr>
            <p:nvPr/>
          </p:nvSpPr>
          <p:spPr bwMode="auto">
            <a:xfrm>
              <a:off x="3633788" y="2620963"/>
              <a:ext cx="203200" cy="176212"/>
            </a:xfrm>
            <a:prstGeom prst="roundRect">
              <a:avLst>
                <a:gd name="adj" fmla="val 40088"/>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94" name="Rectangle 271"/>
            <p:cNvSpPr>
              <a:spLocks noChangeArrowheads="1"/>
            </p:cNvSpPr>
            <p:nvPr/>
          </p:nvSpPr>
          <p:spPr bwMode="auto">
            <a:xfrm>
              <a:off x="3675063" y="2687638"/>
              <a:ext cx="122237"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95" name="Rectangle 272"/>
            <p:cNvSpPr>
              <a:spLocks noChangeArrowheads="1"/>
            </p:cNvSpPr>
            <p:nvPr/>
          </p:nvSpPr>
          <p:spPr bwMode="auto">
            <a:xfrm>
              <a:off x="3675063" y="2687638"/>
              <a:ext cx="142875"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896" name="Freeform 273"/>
            <p:cNvSpPr>
              <a:spLocks/>
            </p:cNvSpPr>
            <p:nvPr/>
          </p:nvSpPr>
          <p:spPr bwMode="auto">
            <a:xfrm>
              <a:off x="3857625" y="2884488"/>
              <a:ext cx="19050" cy="42862"/>
            </a:xfrm>
            <a:custGeom>
              <a:avLst/>
              <a:gdLst>
                <a:gd name="T0" fmla="*/ 0 w 14"/>
                <a:gd name="T1" fmla="*/ 0 h 27"/>
                <a:gd name="T2" fmla="*/ 2147483647 w 14"/>
                <a:gd name="T3" fmla="*/ 0 h 27"/>
                <a:gd name="T4" fmla="*/ 2147483647 w 14"/>
                <a:gd name="T5" fmla="*/ 0 h 27"/>
                <a:gd name="T6" fmla="*/ 2147483647 w 14"/>
                <a:gd name="T7" fmla="*/ 2147483647 h 27"/>
                <a:gd name="T8" fmla="*/ 2147483647 w 14"/>
                <a:gd name="T9" fmla="*/ 2147483647 h 27"/>
                <a:gd name="T10" fmla="*/ 0 w 14"/>
                <a:gd name="T11" fmla="*/ 2147483647 h 27"/>
                <a:gd name="T12" fmla="*/ 0 w 14"/>
                <a:gd name="T13" fmla="*/ 2147483647 h 27"/>
                <a:gd name="T14" fmla="*/ 0 w 14"/>
                <a:gd name="T15" fmla="*/ 0 h 27"/>
                <a:gd name="T16" fmla="*/ 0 w 14"/>
                <a:gd name="T17" fmla="*/ 0 h 27"/>
                <a:gd name="T18" fmla="*/ 0 w 14"/>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7"/>
                <a:gd name="T32" fmla="*/ 14 w 14"/>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7">
                  <a:moveTo>
                    <a:pt x="0" y="0"/>
                  </a:moveTo>
                  <a:lnTo>
                    <a:pt x="14" y="0"/>
                  </a:lnTo>
                  <a:lnTo>
                    <a:pt x="14" y="14"/>
                  </a:lnTo>
                  <a:lnTo>
                    <a:pt x="14" y="27"/>
                  </a:lnTo>
                  <a:lnTo>
                    <a:pt x="0" y="27"/>
                  </a:lnTo>
                  <a:lnTo>
                    <a:pt x="0" y="14"/>
                  </a:lnTo>
                  <a:lnTo>
                    <a:pt x="0" y="0"/>
                  </a:lnTo>
                  <a:close/>
                </a:path>
              </a:pathLst>
            </a:custGeom>
            <a:solidFill>
              <a:srgbClr val="CF924C"/>
            </a:solidFill>
            <a:ln w="31750">
              <a:solidFill>
                <a:srgbClr val="CF924C"/>
              </a:solidFill>
              <a:prstDash val="solid"/>
              <a:round/>
              <a:headEnd/>
              <a:tailEnd/>
            </a:ln>
          </p:spPr>
          <p:txBody>
            <a:bodyPr/>
            <a:lstStyle/>
            <a:p>
              <a:endParaRPr lang="en-US"/>
            </a:p>
          </p:txBody>
        </p:sp>
        <p:pic>
          <p:nvPicPr>
            <p:cNvPr id="26897" name="Picture 2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2687638"/>
              <a:ext cx="1016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98" name="Line 275"/>
            <p:cNvSpPr>
              <a:spLocks noChangeShapeType="1"/>
            </p:cNvSpPr>
            <p:nvPr/>
          </p:nvSpPr>
          <p:spPr bwMode="auto">
            <a:xfrm>
              <a:off x="3857625" y="2884488"/>
              <a:ext cx="0"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99" name="Line 276"/>
            <p:cNvSpPr>
              <a:spLocks noChangeShapeType="1"/>
            </p:cNvSpPr>
            <p:nvPr/>
          </p:nvSpPr>
          <p:spPr bwMode="auto">
            <a:xfrm>
              <a:off x="3857625" y="2884488"/>
              <a:ext cx="0"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0" name="Line 277"/>
            <p:cNvSpPr>
              <a:spLocks noChangeShapeType="1"/>
            </p:cNvSpPr>
            <p:nvPr/>
          </p:nvSpPr>
          <p:spPr bwMode="auto">
            <a:xfrm>
              <a:off x="3876675" y="2884488"/>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1" name="Rectangle 278"/>
            <p:cNvSpPr>
              <a:spLocks noChangeArrowheads="1"/>
            </p:cNvSpPr>
            <p:nvPr/>
          </p:nvSpPr>
          <p:spPr bwMode="auto">
            <a:xfrm>
              <a:off x="3654425" y="2773363"/>
              <a:ext cx="163513" cy="22225"/>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02" name="Freeform 279"/>
            <p:cNvSpPr>
              <a:spLocks/>
            </p:cNvSpPr>
            <p:nvPr/>
          </p:nvSpPr>
          <p:spPr bwMode="auto">
            <a:xfrm>
              <a:off x="3633788" y="2817813"/>
              <a:ext cx="203200" cy="22225"/>
            </a:xfrm>
            <a:custGeom>
              <a:avLst/>
              <a:gdLst>
                <a:gd name="T0" fmla="*/ 2147483647 w 138"/>
                <a:gd name="T1" fmla="*/ 0 h 14"/>
                <a:gd name="T2" fmla="*/ 0 w 138"/>
                <a:gd name="T3" fmla="*/ 2147483647 h 14"/>
                <a:gd name="T4" fmla="*/ 2147483647 w 138"/>
                <a:gd name="T5" fmla="*/ 2147483647 h 14"/>
                <a:gd name="T6" fmla="*/ 2147483647 w 138"/>
                <a:gd name="T7" fmla="*/ 0 h 14"/>
                <a:gd name="T8" fmla="*/ 2147483647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03" name="Line 280"/>
            <p:cNvSpPr>
              <a:spLocks noChangeShapeType="1"/>
            </p:cNvSpPr>
            <p:nvPr/>
          </p:nvSpPr>
          <p:spPr bwMode="auto">
            <a:xfrm>
              <a:off x="3654425" y="2840038"/>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4" name="Line 281"/>
            <p:cNvSpPr>
              <a:spLocks noChangeShapeType="1"/>
            </p:cNvSpPr>
            <p:nvPr/>
          </p:nvSpPr>
          <p:spPr bwMode="auto">
            <a:xfrm>
              <a:off x="3675063" y="2817813"/>
              <a:ext cx="1222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5" name="Line 282"/>
            <p:cNvSpPr>
              <a:spLocks noChangeShapeType="1"/>
            </p:cNvSpPr>
            <p:nvPr/>
          </p:nvSpPr>
          <p:spPr bwMode="auto">
            <a:xfrm>
              <a:off x="3654425" y="281781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6" name="Line 283"/>
            <p:cNvSpPr>
              <a:spLocks noChangeShapeType="1"/>
            </p:cNvSpPr>
            <p:nvPr/>
          </p:nvSpPr>
          <p:spPr bwMode="auto">
            <a:xfrm>
              <a:off x="3716338" y="2840038"/>
              <a:ext cx="6032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7" name="Line 284"/>
            <p:cNvSpPr>
              <a:spLocks noChangeShapeType="1"/>
            </p:cNvSpPr>
            <p:nvPr/>
          </p:nvSpPr>
          <p:spPr bwMode="auto">
            <a:xfrm>
              <a:off x="3776663" y="2817813"/>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8" name="Line 285"/>
            <p:cNvSpPr>
              <a:spLocks noChangeShapeType="1"/>
            </p:cNvSpPr>
            <p:nvPr/>
          </p:nvSpPr>
          <p:spPr bwMode="auto">
            <a:xfrm>
              <a:off x="3797300" y="2840038"/>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09" name="Rectangle 286"/>
            <p:cNvSpPr>
              <a:spLocks noChangeArrowheads="1"/>
            </p:cNvSpPr>
            <p:nvPr/>
          </p:nvSpPr>
          <p:spPr bwMode="auto">
            <a:xfrm>
              <a:off x="3735388" y="2665413"/>
              <a:ext cx="41275"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0" name="Rectangle 287"/>
            <p:cNvSpPr>
              <a:spLocks noChangeArrowheads="1"/>
            </p:cNvSpPr>
            <p:nvPr/>
          </p:nvSpPr>
          <p:spPr bwMode="auto">
            <a:xfrm>
              <a:off x="3735388" y="2665413"/>
              <a:ext cx="61912" cy="650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1" name="Freeform 288"/>
            <p:cNvSpPr>
              <a:spLocks/>
            </p:cNvSpPr>
            <p:nvPr/>
          </p:nvSpPr>
          <p:spPr bwMode="auto">
            <a:xfrm>
              <a:off x="2339975" y="1941513"/>
              <a:ext cx="61913" cy="111125"/>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12" name="AutoShape 289"/>
            <p:cNvSpPr>
              <a:spLocks noChangeArrowheads="1"/>
            </p:cNvSpPr>
            <p:nvPr/>
          </p:nvSpPr>
          <p:spPr bwMode="auto">
            <a:xfrm>
              <a:off x="2179638" y="1811338"/>
              <a:ext cx="180975"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3" name="AutoShape 290"/>
            <p:cNvSpPr>
              <a:spLocks noChangeArrowheads="1"/>
            </p:cNvSpPr>
            <p:nvPr/>
          </p:nvSpPr>
          <p:spPr bwMode="auto">
            <a:xfrm>
              <a:off x="2159000" y="1789113"/>
              <a:ext cx="222250" cy="15398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4" name="Rectangle 291"/>
            <p:cNvSpPr>
              <a:spLocks noChangeArrowheads="1"/>
            </p:cNvSpPr>
            <p:nvPr/>
          </p:nvSpPr>
          <p:spPr bwMode="auto">
            <a:xfrm>
              <a:off x="2219325" y="1833563"/>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5" name="Rectangle 292"/>
            <p:cNvSpPr>
              <a:spLocks noChangeArrowheads="1"/>
            </p:cNvSpPr>
            <p:nvPr/>
          </p:nvSpPr>
          <p:spPr bwMode="auto">
            <a:xfrm>
              <a:off x="2219325" y="1833563"/>
              <a:ext cx="141288"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16" name="Freeform 293"/>
            <p:cNvSpPr>
              <a:spLocks/>
            </p:cNvSpPr>
            <p:nvPr/>
          </p:nvSpPr>
          <p:spPr bwMode="auto">
            <a:xfrm>
              <a:off x="2381250" y="2030413"/>
              <a:ext cx="41275" cy="65087"/>
            </a:xfrm>
            <a:custGeom>
              <a:avLst/>
              <a:gdLst>
                <a:gd name="T0" fmla="*/ 2147483647 w 28"/>
                <a:gd name="T1" fmla="*/ 0 h 41"/>
                <a:gd name="T2" fmla="*/ 2147483647 w 28"/>
                <a:gd name="T3" fmla="*/ 0 h 41"/>
                <a:gd name="T4" fmla="*/ 2147483647 w 28"/>
                <a:gd name="T5" fmla="*/ 2147483647 h 41"/>
                <a:gd name="T6" fmla="*/ 2147483647 w 28"/>
                <a:gd name="T7" fmla="*/ 2147483647 h 41"/>
                <a:gd name="T8" fmla="*/ 2147483647 w 28"/>
                <a:gd name="T9" fmla="*/ 2147483647 h 41"/>
                <a:gd name="T10" fmla="*/ 2147483647 w 28"/>
                <a:gd name="T11" fmla="*/ 2147483647 h 41"/>
                <a:gd name="T12" fmla="*/ 0 w 28"/>
                <a:gd name="T13" fmla="*/ 2147483647 h 41"/>
                <a:gd name="T14" fmla="*/ 0 w 28"/>
                <a:gd name="T15" fmla="*/ 2147483647 h 41"/>
                <a:gd name="T16" fmla="*/ 0 w 28"/>
                <a:gd name="T17" fmla="*/ 0 h 41"/>
                <a:gd name="T18" fmla="*/ 2147483647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6917" name="Picture 2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1833563"/>
              <a:ext cx="101600"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18" name="Line 295"/>
            <p:cNvSpPr>
              <a:spLocks noChangeShapeType="1"/>
            </p:cNvSpPr>
            <p:nvPr/>
          </p:nvSpPr>
          <p:spPr bwMode="auto">
            <a:xfrm>
              <a:off x="2381250" y="2052638"/>
              <a:ext cx="15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19" name="Freeform 296"/>
            <p:cNvSpPr>
              <a:spLocks/>
            </p:cNvSpPr>
            <p:nvPr/>
          </p:nvSpPr>
          <p:spPr bwMode="auto">
            <a:xfrm>
              <a:off x="2401888" y="2052638"/>
              <a:ext cx="1587"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20" name="Rectangle 297"/>
            <p:cNvSpPr>
              <a:spLocks noChangeArrowheads="1"/>
            </p:cNvSpPr>
            <p:nvPr/>
          </p:nvSpPr>
          <p:spPr bwMode="auto">
            <a:xfrm>
              <a:off x="2198688" y="1919288"/>
              <a:ext cx="141287"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21" name="Freeform 298"/>
            <p:cNvSpPr>
              <a:spLocks/>
            </p:cNvSpPr>
            <p:nvPr/>
          </p:nvSpPr>
          <p:spPr bwMode="auto">
            <a:xfrm>
              <a:off x="2179638" y="1963738"/>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22" name="Line 299"/>
            <p:cNvSpPr>
              <a:spLocks noChangeShapeType="1"/>
            </p:cNvSpPr>
            <p:nvPr/>
          </p:nvSpPr>
          <p:spPr bwMode="auto">
            <a:xfrm>
              <a:off x="2198688" y="1985963"/>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23" name="Line 300"/>
            <p:cNvSpPr>
              <a:spLocks noChangeShapeType="1"/>
            </p:cNvSpPr>
            <p:nvPr/>
          </p:nvSpPr>
          <p:spPr bwMode="auto">
            <a:xfrm>
              <a:off x="2219325" y="1963738"/>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24" name="Line 301"/>
            <p:cNvSpPr>
              <a:spLocks noChangeShapeType="1"/>
            </p:cNvSpPr>
            <p:nvPr/>
          </p:nvSpPr>
          <p:spPr bwMode="auto">
            <a:xfrm>
              <a:off x="2198688" y="198596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25" name="Line 302"/>
            <p:cNvSpPr>
              <a:spLocks noChangeShapeType="1"/>
            </p:cNvSpPr>
            <p:nvPr/>
          </p:nvSpPr>
          <p:spPr bwMode="auto">
            <a:xfrm>
              <a:off x="2238375" y="1985963"/>
              <a:ext cx="825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26" name="Freeform 303"/>
            <p:cNvSpPr>
              <a:spLocks/>
            </p:cNvSpPr>
            <p:nvPr/>
          </p:nvSpPr>
          <p:spPr bwMode="auto">
            <a:xfrm>
              <a:off x="2300288" y="1985963"/>
              <a:ext cx="60325" cy="1587"/>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27" name="Rectangle 304"/>
            <p:cNvSpPr>
              <a:spLocks noChangeArrowheads="1"/>
            </p:cNvSpPr>
            <p:nvPr/>
          </p:nvSpPr>
          <p:spPr bwMode="auto">
            <a:xfrm>
              <a:off x="2259013" y="1811338"/>
              <a:ext cx="41275"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28" name="Rectangle 305"/>
            <p:cNvSpPr>
              <a:spLocks noChangeArrowheads="1"/>
            </p:cNvSpPr>
            <p:nvPr/>
          </p:nvSpPr>
          <p:spPr bwMode="auto">
            <a:xfrm>
              <a:off x="2259013" y="1811338"/>
              <a:ext cx="61912"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29" name="Freeform 306"/>
            <p:cNvSpPr>
              <a:spLocks/>
            </p:cNvSpPr>
            <p:nvPr/>
          </p:nvSpPr>
          <p:spPr bwMode="auto">
            <a:xfrm>
              <a:off x="2603500" y="1941513"/>
              <a:ext cx="60325" cy="111125"/>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3"/>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30" name="AutoShape 307"/>
            <p:cNvSpPr>
              <a:spLocks noChangeArrowheads="1"/>
            </p:cNvSpPr>
            <p:nvPr/>
          </p:nvSpPr>
          <p:spPr bwMode="auto">
            <a:xfrm>
              <a:off x="2441575" y="1811338"/>
              <a:ext cx="182563"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31" name="AutoShape 308"/>
            <p:cNvSpPr>
              <a:spLocks noChangeArrowheads="1"/>
            </p:cNvSpPr>
            <p:nvPr/>
          </p:nvSpPr>
          <p:spPr bwMode="auto">
            <a:xfrm>
              <a:off x="2422525" y="1789113"/>
              <a:ext cx="220663" cy="15398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32" name="Rectangle 309"/>
            <p:cNvSpPr>
              <a:spLocks noChangeArrowheads="1"/>
            </p:cNvSpPr>
            <p:nvPr/>
          </p:nvSpPr>
          <p:spPr bwMode="auto">
            <a:xfrm>
              <a:off x="2482850" y="1833563"/>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33" name="Rectangle 310"/>
            <p:cNvSpPr>
              <a:spLocks noChangeArrowheads="1"/>
            </p:cNvSpPr>
            <p:nvPr/>
          </p:nvSpPr>
          <p:spPr bwMode="auto">
            <a:xfrm>
              <a:off x="2482850" y="1833563"/>
              <a:ext cx="141288"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34" name="Freeform 311"/>
            <p:cNvSpPr>
              <a:spLocks/>
            </p:cNvSpPr>
            <p:nvPr/>
          </p:nvSpPr>
          <p:spPr bwMode="auto">
            <a:xfrm>
              <a:off x="2643188" y="2030413"/>
              <a:ext cx="41275" cy="65087"/>
            </a:xfrm>
            <a:custGeom>
              <a:avLst/>
              <a:gdLst>
                <a:gd name="T0" fmla="*/ 2147483647 w 28"/>
                <a:gd name="T1" fmla="*/ 0 h 41"/>
                <a:gd name="T2" fmla="*/ 2147483647 w 28"/>
                <a:gd name="T3" fmla="*/ 0 h 41"/>
                <a:gd name="T4" fmla="*/ 2147483647 w 28"/>
                <a:gd name="T5" fmla="*/ 2147483647 h 41"/>
                <a:gd name="T6" fmla="*/ 2147483647 w 28"/>
                <a:gd name="T7" fmla="*/ 2147483647 h 41"/>
                <a:gd name="T8" fmla="*/ 2147483647 w 28"/>
                <a:gd name="T9" fmla="*/ 2147483647 h 41"/>
                <a:gd name="T10" fmla="*/ 2147483647 w 28"/>
                <a:gd name="T11" fmla="*/ 2147483647 h 41"/>
                <a:gd name="T12" fmla="*/ 0 w 28"/>
                <a:gd name="T13" fmla="*/ 2147483647 h 41"/>
                <a:gd name="T14" fmla="*/ 0 w 28"/>
                <a:gd name="T15" fmla="*/ 2147483647 h 41"/>
                <a:gd name="T16" fmla="*/ 0 w 28"/>
                <a:gd name="T17" fmla="*/ 0 h 41"/>
                <a:gd name="T18" fmla="*/ 2147483647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6935" name="Picture 3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1833563"/>
              <a:ext cx="100013"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6" name="Line 313"/>
            <p:cNvSpPr>
              <a:spLocks noChangeShapeType="1"/>
            </p:cNvSpPr>
            <p:nvPr/>
          </p:nvSpPr>
          <p:spPr bwMode="auto">
            <a:xfrm>
              <a:off x="2643188" y="2052638"/>
              <a:ext cx="15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37" name="Freeform 314"/>
            <p:cNvSpPr>
              <a:spLocks/>
            </p:cNvSpPr>
            <p:nvPr/>
          </p:nvSpPr>
          <p:spPr bwMode="auto">
            <a:xfrm>
              <a:off x="2663825" y="2052638"/>
              <a:ext cx="1588"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38" name="Rectangle 315"/>
            <p:cNvSpPr>
              <a:spLocks noChangeArrowheads="1"/>
            </p:cNvSpPr>
            <p:nvPr/>
          </p:nvSpPr>
          <p:spPr bwMode="auto">
            <a:xfrm>
              <a:off x="2462213" y="1919288"/>
              <a:ext cx="141287"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39" name="Freeform 316"/>
            <p:cNvSpPr>
              <a:spLocks/>
            </p:cNvSpPr>
            <p:nvPr/>
          </p:nvSpPr>
          <p:spPr bwMode="auto">
            <a:xfrm>
              <a:off x="2441575" y="1963738"/>
              <a:ext cx="182563" cy="44450"/>
            </a:xfrm>
            <a:custGeom>
              <a:avLst/>
              <a:gdLst>
                <a:gd name="T0" fmla="*/ 2147483647 w 125"/>
                <a:gd name="T1" fmla="*/ 0 h 28"/>
                <a:gd name="T2" fmla="*/ 0 w 125"/>
                <a:gd name="T3" fmla="*/ 2147483647 h 28"/>
                <a:gd name="T4" fmla="*/ 2147483647 w 125"/>
                <a:gd name="T5" fmla="*/ 2147483647 h 28"/>
                <a:gd name="T6" fmla="*/ 2147483647 w 125"/>
                <a:gd name="T7" fmla="*/ 0 h 28"/>
                <a:gd name="T8" fmla="*/ 2147483647 w 125"/>
                <a:gd name="T9" fmla="*/ 0 h 28"/>
                <a:gd name="T10" fmla="*/ 0 60000 65536"/>
                <a:gd name="T11" fmla="*/ 0 60000 65536"/>
                <a:gd name="T12" fmla="*/ 0 60000 65536"/>
                <a:gd name="T13" fmla="*/ 0 60000 65536"/>
                <a:gd name="T14" fmla="*/ 0 60000 65536"/>
                <a:gd name="T15" fmla="*/ 0 w 125"/>
                <a:gd name="T16" fmla="*/ 0 h 28"/>
                <a:gd name="T17" fmla="*/ 125 w 125"/>
                <a:gd name="T18" fmla="*/ 28 h 28"/>
              </a:gdLst>
              <a:ahLst/>
              <a:cxnLst>
                <a:cxn ang="T10">
                  <a:pos x="T0" y="T1"/>
                </a:cxn>
                <a:cxn ang="T11">
                  <a:pos x="T2" y="T3"/>
                </a:cxn>
                <a:cxn ang="T12">
                  <a:pos x="T4" y="T5"/>
                </a:cxn>
                <a:cxn ang="T13">
                  <a:pos x="T6" y="T7"/>
                </a:cxn>
                <a:cxn ang="T14">
                  <a:pos x="T8" y="T9"/>
                </a:cxn>
              </a:cxnLst>
              <a:rect l="T15" t="T16" r="T17" b="T18"/>
              <a:pathLst>
                <a:path w="125" h="28">
                  <a:moveTo>
                    <a:pt x="14" y="0"/>
                  </a:moveTo>
                  <a:lnTo>
                    <a:pt x="0" y="28"/>
                  </a:lnTo>
                  <a:lnTo>
                    <a:pt x="125" y="28"/>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40" name="Line 317"/>
            <p:cNvSpPr>
              <a:spLocks noChangeShapeType="1"/>
            </p:cNvSpPr>
            <p:nvPr/>
          </p:nvSpPr>
          <p:spPr bwMode="auto">
            <a:xfrm>
              <a:off x="2462213" y="1985963"/>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41" name="Line 318"/>
            <p:cNvSpPr>
              <a:spLocks noChangeShapeType="1"/>
            </p:cNvSpPr>
            <p:nvPr/>
          </p:nvSpPr>
          <p:spPr bwMode="auto">
            <a:xfrm>
              <a:off x="2482850" y="1963738"/>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42" name="Line 319"/>
            <p:cNvSpPr>
              <a:spLocks noChangeShapeType="1"/>
            </p:cNvSpPr>
            <p:nvPr/>
          </p:nvSpPr>
          <p:spPr bwMode="auto">
            <a:xfrm>
              <a:off x="2462213" y="1985963"/>
              <a:ext cx="10001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43" name="Line 320"/>
            <p:cNvSpPr>
              <a:spLocks noChangeShapeType="1"/>
            </p:cNvSpPr>
            <p:nvPr/>
          </p:nvSpPr>
          <p:spPr bwMode="auto">
            <a:xfrm>
              <a:off x="2503488" y="1985963"/>
              <a:ext cx="793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44" name="Freeform 321"/>
            <p:cNvSpPr>
              <a:spLocks/>
            </p:cNvSpPr>
            <p:nvPr/>
          </p:nvSpPr>
          <p:spPr bwMode="auto">
            <a:xfrm>
              <a:off x="2562225" y="1985963"/>
              <a:ext cx="61913" cy="1587"/>
            </a:xfrm>
            <a:custGeom>
              <a:avLst/>
              <a:gdLst>
                <a:gd name="T0" fmla="*/ 0 w 42"/>
                <a:gd name="T1" fmla="*/ 0 h 1588"/>
                <a:gd name="T2" fmla="*/ 2147483647 w 42"/>
                <a:gd name="T3" fmla="*/ 0 h 1588"/>
                <a:gd name="T4" fmla="*/ 2147483647 w 42"/>
                <a:gd name="T5" fmla="*/ 0 h 1588"/>
                <a:gd name="T6" fmla="*/ 0 60000 65536"/>
                <a:gd name="T7" fmla="*/ 0 60000 65536"/>
                <a:gd name="T8" fmla="*/ 0 60000 65536"/>
                <a:gd name="T9" fmla="*/ 0 w 42"/>
                <a:gd name="T10" fmla="*/ 0 h 1588"/>
                <a:gd name="T11" fmla="*/ 42 w 42"/>
                <a:gd name="T12" fmla="*/ 1588 h 1588"/>
              </a:gdLst>
              <a:ahLst/>
              <a:cxnLst>
                <a:cxn ang="T6">
                  <a:pos x="T0" y="T1"/>
                </a:cxn>
                <a:cxn ang="T7">
                  <a:pos x="T2" y="T3"/>
                </a:cxn>
                <a:cxn ang="T8">
                  <a:pos x="T4" y="T5"/>
                </a:cxn>
              </a:cxnLst>
              <a:rect l="T9" t="T10" r="T11" b="T12"/>
              <a:pathLst>
                <a:path w="42" h="1588">
                  <a:moveTo>
                    <a:pt x="0" y="0"/>
                  </a:moveTo>
                  <a:lnTo>
                    <a:pt x="28" y="0"/>
                  </a:lnTo>
                  <a:lnTo>
                    <a:pt x="42"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45" name="Rectangle 322"/>
            <p:cNvSpPr>
              <a:spLocks noChangeArrowheads="1"/>
            </p:cNvSpPr>
            <p:nvPr/>
          </p:nvSpPr>
          <p:spPr bwMode="auto">
            <a:xfrm>
              <a:off x="2522538" y="1811338"/>
              <a:ext cx="39687"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46" name="Rectangle 323"/>
            <p:cNvSpPr>
              <a:spLocks noChangeArrowheads="1"/>
            </p:cNvSpPr>
            <p:nvPr/>
          </p:nvSpPr>
          <p:spPr bwMode="auto">
            <a:xfrm>
              <a:off x="2522538" y="1811338"/>
              <a:ext cx="60325"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47" name="Freeform 324"/>
            <p:cNvSpPr>
              <a:spLocks/>
            </p:cNvSpPr>
            <p:nvPr/>
          </p:nvSpPr>
          <p:spPr bwMode="auto">
            <a:xfrm>
              <a:off x="2865438" y="1941513"/>
              <a:ext cx="61912" cy="111125"/>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48" name="AutoShape 325"/>
            <p:cNvSpPr>
              <a:spLocks noChangeArrowheads="1"/>
            </p:cNvSpPr>
            <p:nvPr/>
          </p:nvSpPr>
          <p:spPr bwMode="auto">
            <a:xfrm>
              <a:off x="2705100" y="1811338"/>
              <a:ext cx="180975"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49" name="AutoShape 326"/>
            <p:cNvSpPr>
              <a:spLocks noChangeArrowheads="1"/>
            </p:cNvSpPr>
            <p:nvPr/>
          </p:nvSpPr>
          <p:spPr bwMode="auto">
            <a:xfrm>
              <a:off x="2684463" y="1789113"/>
              <a:ext cx="222250" cy="15398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50" name="Rectangle 327"/>
            <p:cNvSpPr>
              <a:spLocks noChangeArrowheads="1"/>
            </p:cNvSpPr>
            <p:nvPr/>
          </p:nvSpPr>
          <p:spPr bwMode="auto">
            <a:xfrm>
              <a:off x="2744788" y="1833563"/>
              <a:ext cx="120650"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51" name="Rectangle 328"/>
            <p:cNvSpPr>
              <a:spLocks noChangeArrowheads="1"/>
            </p:cNvSpPr>
            <p:nvPr/>
          </p:nvSpPr>
          <p:spPr bwMode="auto">
            <a:xfrm>
              <a:off x="2744788" y="1833563"/>
              <a:ext cx="141287"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52" name="Freeform 329"/>
            <p:cNvSpPr>
              <a:spLocks/>
            </p:cNvSpPr>
            <p:nvPr/>
          </p:nvSpPr>
          <p:spPr bwMode="auto">
            <a:xfrm>
              <a:off x="2906713" y="2030413"/>
              <a:ext cx="39687" cy="65087"/>
            </a:xfrm>
            <a:custGeom>
              <a:avLst/>
              <a:gdLst>
                <a:gd name="T0" fmla="*/ 2147483647 w 27"/>
                <a:gd name="T1" fmla="*/ 0 h 41"/>
                <a:gd name="T2" fmla="*/ 2147483647 w 27"/>
                <a:gd name="T3" fmla="*/ 0 h 41"/>
                <a:gd name="T4" fmla="*/ 2147483647 w 27"/>
                <a:gd name="T5" fmla="*/ 2147483647 h 41"/>
                <a:gd name="T6" fmla="*/ 2147483647 w 27"/>
                <a:gd name="T7" fmla="*/ 2147483647 h 41"/>
                <a:gd name="T8" fmla="*/ 2147483647 w 27"/>
                <a:gd name="T9" fmla="*/ 2147483647 h 41"/>
                <a:gd name="T10" fmla="*/ 2147483647 w 27"/>
                <a:gd name="T11" fmla="*/ 2147483647 h 41"/>
                <a:gd name="T12" fmla="*/ 0 w 27"/>
                <a:gd name="T13" fmla="*/ 2147483647 h 41"/>
                <a:gd name="T14" fmla="*/ 0 w 27"/>
                <a:gd name="T15" fmla="*/ 2147483647 h 41"/>
                <a:gd name="T16" fmla="*/ 0 w 27"/>
                <a:gd name="T17" fmla="*/ 0 h 41"/>
                <a:gd name="T18" fmla="*/ 2147483647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6953" name="Picture 3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8" y="1833563"/>
              <a:ext cx="101600"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54" name="Line 331"/>
            <p:cNvSpPr>
              <a:spLocks noChangeShapeType="1"/>
            </p:cNvSpPr>
            <p:nvPr/>
          </p:nvSpPr>
          <p:spPr bwMode="auto">
            <a:xfrm>
              <a:off x="2906713" y="2052638"/>
              <a:ext cx="15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55" name="Freeform 332"/>
            <p:cNvSpPr>
              <a:spLocks/>
            </p:cNvSpPr>
            <p:nvPr/>
          </p:nvSpPr>
          <p:spPr bwMode="auto">
            <a:xfrm>
              <a:off x="2927350" y="2052638"/>
              <a:ext cx="1588"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56" name="Rectangle 333"/>
            <p:cNvSpPr>
              <a:spLocks noChangeArrowheads="1"/>
            </p:cNvSpPr>
            <p:nvPr/>
          </p:nvSpPr>
          <p:spPr bwMode="auto">
            <a:xfrm>
              <a:off x="2725738" y="1919288"/>
              <a:ext cx="139700"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57" name="Freeform 334"/>
            <p:cNvSpPr>
              <a:spLocks/>
            </p:cNvSpPr>
            <p:nvPr/>
          </p:nvSpPr>
          <p:spPr bwMode="auto">
            <a:xfrm>
              <a:off x="2705100" y="1963738"/>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58" name="Line 335"/>
            <p:cNvSpPr>
              <a:spLocks noChangeShapeType="1"/>
            </p:cNvSpPr>
            <p:nvPr/>
          </p:nvSpPr>
          <p:spPr bwMode="auto">
            <a:xfrm>
              <a:off x="2725738" y="1985963"/>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59" name="Line 336"/>
            <p:cNvSpPr>
              <a:spLocks noChangeShapeType="1"/>
            </p:cNvSpPr>
            <p:nvPr/>
          </p:nvSpPr>
          <p:spPr bwMode="auto">
            <a:xfrm>
              <a:off x="2744788" y="1963738"/>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60" name="Line 337"/>
            <p:cNvSpPr>
              <a:spLocks noChangeShapeType="1"/>
            </p:cNvSpPr>
            <p:nvPr/>
          </p:nvSpPr>
          <p:spPr bwMode="auto">
            <a:xfrm>
              <a:off x="2725738" y="198596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61" name="Line 338"/>
            <p:cNvSpPr>
              <a:spLocks noChangeShapeType="1"/>
            </p:cNvSpPr>
            <p:nvPr/>
          </p:nvSpPr>
          <p:spPr bwMode="auto">
            <a:xfrm>
              <a:off x="2765425" y="1985963"/>
              <a:ext cx="8096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62" name="Freeform 339"/>
            <p:cNvSpPr>
              <a:spLocks/>
            </p:cNvSpPr>
            <p:nvPr/>
          </p:nvSpPr>
          <p:spPr bwMode="auto">
            <a:xfrm>
              <a:off x="2827338" y="1985963"/>
              <a:ext cx="58737" cy="1587"/>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63" name="Rectangle 340"/>
            <p:cNvSpPr>
              <a:spLocks noChangeArrowheads="1"/>
            </p:cNvSpPr>
            <p:nvPr/>
          </p:nvSpPr>
          <p:spPr bwMode="auto">
            <a:xfrm>
              <a:off x="2786063" y="1811338"/>
              <a:ext cx="41275"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64" name="Rectangle 341"/>
            <p:cNvSpPr>
              <a:spLocks noChangeArrowheads="1"/>
            </p:cNvSpPr>
            <p:nvPr/>
          </p:nvSpPr>
          <p:spPr bwMode="auto">
            <a:xfrm>
              <a:off x="2786063" y="1811338"/>
              <a:ext cx="60325"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65" name="Freeform 342"/>
            <p:cNvSpPr>
              <a:spLocks/>
            </p:cNvSpPr>
            <p:nvPr/>
          </p:nvSpPr>
          <p:spPr bwMode="auto">
            <a:xfrm>
              <a:off x="2300288" y="3519488"/>
              <a:ext cx="60325" cy="87312"/>
            </a:xfrm>
            <a:custGeom>
              <a:avLst/>
              <a:gdLst>
                <a:gd name="T0" fmla="*/ 0 w 41"/>
                <a:gd name="T1" fmla="*/ 0 h 55"/>
                <a:gd name="T2" fmla="*/ 2147483647 w 41"/>
                <a:gd name="T3" fmla="*/ 2147483647 h 55"/>
                <a:gd name="T4" fmla="*/ 2147483647 w 41"/>
                <a:gd name="T5" fmla="*/ 2147483647 h 55"/>
                <a:gd name="T6" fmla="*/ 0 60000 65536"/>
                <a:gd name="T7" fmla="*/ 0 60000 65536"/>
                <a:gd name="T8" fmla="*/ 0 60000 65536"/>
                <a:gd name="T9" fmla="*/ 0 w 41"/>
                <a:gd name="T10" fmla="*/ 0 h 55"/>
                <a:gd name="T11" fmla="*/ 41 w 41"/>
                <a:gd name="T12" fmla="*/ 55 h 55"/>
              </a:gdLst>
              <a:ahLst/>
              <a:cxnLst>
                <a:cxn ang="T6">
                  <a:pos x="T0" y="T1"/>
                </a:cxn>
                <a:cxn ang="T7">
                  <a:pos x="T2" y="T3"/>
                </a:cxn>
                <a:cxn ang="T8">
                  <a:pos x="T4" y="T5"/>
                </a:cxn>
              </a:cxnLst>
              <a:rect l="T9" t="T10" r="T11" b="T12"/>
              <a:pathLst>
                <a:path w="41" h="55">
                  <a:moveTo>
                    <a:pt x="0" y="0"/>
                  </a:moveTo>
                  <a:lnTo>
                    <a:pt x="41" y="14"/>
                  </a:lnTo>
                  <a:lnTo>
                    <a:pt x="41"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66" name="AutoShape 343"/>
            <p:cNvSpPr>
              <a:spLocks noChangeArrowheads="1"/>
            </p:cNvSpPr>
            <p:nvPr/>
          </p:nvSpPr>
          <p:spPr bwMode="auto">
            <a:xfrm>
              <a:off x="2138363" y="3363913"/>
              <a:ext cx="182562" cy="133350"/>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67" name="AutoShape 344"/>
            <p:cNvSpPr>
              <a:spLocks noChangeArrowheads="1"/>
            </p:cNvSpPr>
            <p:nvPr/>
          </p:nvSpPr>
          <p:spPr bwMode="auto">
            <a:xfrm>
              <a:off x="2119313" y="3344863"/>
              <a:ext cx="220662" cy="174625"/>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68" name="Rectangle 345"/>
            <p:cNvSpPr>
              <a:spLocks noChangeArrowheads="1"/>
            </p:cNvSpPr>
            <p:nvPr/>
          </p:nvSpPr>
          <p:spPr bwMode="auto">
            <a:xfrm>
              <a:off x="2179638" y="3408363"/>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69" name="Rectangle 346"/>
            <p:cNvSpPr>
              <a:spLocks noChangeArrowheads="1"/>
            </p:cNvSpPr>
            <p:nvPr/>
          </p:nvSpPr>
          <p:spPr bwMode="auto">
            <a:xfrm>
              <a:off x="2179638" y="3408363"/>
              <a:ext cx="141287"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70" name="Freeform 347"/>
            <p:cNvSpPr>
              <a:spLocks/>
            </p:cNvSpPr>
            <p:nvPr/>
          </p:nvSpPr>
          <p:spPr bwMode="auto">
            <a:xfrm>
              <a:off x="2339975" y="3605213"/>
              <a:ext cx="41275" cy="44450"/>
            </a:xfrm>
            <a:custGeom>
              <a:avLst/>
              <a:gdLst>
                <a:gd name="T0" fmla="*/ 2147483647 w 28"/>
                <a:gd name="T1" fmla="*/ 0 h 28"/>
                <a:gd name="T2" fmla="*/ 2147483647 w 28"/>
                <a:gd name="T3" fmla="*/ 0 h 28"/>
                <a:gd name="T4" fmla="*/ 2147483647 w 28"/>
                <a:gd name="T5" fmla="*/ 0 h 28"/>
                <a:gd name="T6" fmla="*/ 2147483647 w 28"/>
                <a:gd name="T7" fmla="*/ 2147483647 h 28"/>
                <a:gd name="T8" fmla="*/ 2147483647 w 28"/>
                <a:gd name="T9" fmla="*/ 2147483647 h 28"/>
                <a:gd name="T10" fmla="*/ 2147483647 w 28"/>
                <a:gd name="T11" fmla="*/ 2147483647 h 28"/>
                <a:gd name="T12" fmla="*/ 0 w 28"/>
                <a:gd name="T13" fmla="*/ 2147483647 h 28"/>
                <a:gd name="T14" fmla="*/ 0 w 28"/>
                <a:gd name="T15" fmla="*/ 0 h 28"/>
                <a:gd name="T16" fmla="*/ 0 w 28"/>
                <a:gd name="T17" fmla="*/ 0 h 28"/>
                <a:gd name="T18" fmla="*/ 2147483647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6971" name="Picture 3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3408363"/>
              <a:ext cx="100012"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72" name="Line 349"/>
            <p:cNvSpPr>
              <a:spLocks noChangeShapeType="1"/>
            </p:cNvSpPr>
            <p:nvPr/>
          </p:nvSpPr>
          <p:spPr bwMode="auto">
            <a:xfrm>
              <a:off x="2339975" y="3605213"/>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73" name="Line 350"/>
            <p:cNvSpPr>
              <a:spLocks noChangeShapeType="1"/>
            </p:cNvSpPr>
            <p:nvPr/>
          </p:nvSpPr>
          <p:spPr bwMode="auto">
            <a:xfrm>
              <a:off x="2360613" y="360521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74" name="Line 351"/>
            <p:cNvSpPr>
              <a:spLocks noChangeShapeType="1"/>
            </p:cNvSpPr>
            <p:nvPr/>
          </p:nvSpPr>
          <p:spPr bwMode="auto">
            <a:xfrm>
              <a:off x="2360613" y="360521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75" name="Rectangle 352"/>
            <p:cNvSpPr>
              <a:spLocks noChangeArrowheads="1"/>
            </p:cNvSpPr>
            <p:nvPr/>
          </p:nvSpPr>
          <p:spPr bwMode="auto">
            <a:xfrm>
              <a:off x="2159000" y="3497263"/>
              <a:ext cx="141288" cy="22225"/>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76" name="Freeform 353"/>
            <p:cNvSpPr>
              <a:spLocks/>
            </p:cNvSpPr>
            <p:nvPr/>
          </p:nvSpPr>
          <p:spPr bwMode="auto">
            <a:xfrm>
              <a:off x="2138363" y="3541713"/>
              <a:ext cx="182562" cy="22225"/>
            </a:xfrm>
            <a:custGeom>
              <a:avLst/>
              <a:gdLst>
                <a:gd name="T0" fmla="*/ 2147483647 w 125"/>
                <a:gd name="T1" fmla="*/ 0 h 14"/>
                <a:gd name="T2" fmla="*/ 0 w 125"/>
                <a:gd name="T3" fmla="*/ 2147483647 h 14"/>
                <a:gd name="T4" fmla="*/ 2147483647 w 125"/>
                <a:gd name="T5" fmla="*/ 2147483647 h 14"/>
                <a:gd name="T6" fmla="*/ 2147483647 w 125"/>
                <a:gd name="T7" fmla="*/ 0 h 14"/>
                <a:gd name="T8" fmla="*/ 2147483647 w 125"/>
                <a:gd name="T9" fmla="*/ 0 h 14"/>
                <a:gd name="T10" fmla="*/ 0 60000 65536"/>
                <a:gd name="T11" fmla="*/ 0 60000 65536"/>
                <a:gd name="T12" fmla="*/ 0 60000 65536"/>
                <a:gd name="T13" fmla="*/ 0 60000 65536"/>
                <a:gd name="T14" fmla="*/ 0 60000 65536"/>
                <a:gd name="T15" fmla="*/ 0 w 125"/>
                <a:gd name="T16" fmla="*/ 0 h 14"/>
                <a:gd name="T17" fmla="*/ 125 w 125"/>
                <a:gd name="T18" fmla="*/ 14 h 14"/>
              </a:gdLst>
              <a:ahLst/>
              <a:cxnLst>
                <a:cxn ang="T10">
                  <a:pos x="T0" y="T1"/>
                </a:cxn>
                <a:cxn ang="T11">
                  <a:pos x="T2" y="T3"/>
                </a:cxn>
                <a:cxn ang="T12">
                  <a:pos x="T4" y="T5"/>
                </a:cxn>
                <a:cxn ang="T13">
                  <a:pos x="T6" y="T7"/>
                </a:cxn>
                <a:cxn ang="T14">
                  <a:pos x="T8" y="T9"/>
                </a:cxn>
              </a:cxnLst>
              <a:rect l="T15" t="T16" r="T17" b="T18"/>
              <a:pathLst>
                <a:path w="125" h="14">
                  <a:moveTo>
                    <a:pt x="14" y="0"/>
                  </a:moveTo>
                  <a:lnTo>
                    <a:pt x="0" y="14"/>
                  </a:lnTo>
                  <a:lnTo>
                    <a:pt x="125" y="14"/>
                  </a:lnTo>
                  <a:lnTo>
                    <a:pt x="125"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77" name="Line 354"/>
            <p:cNvSpPr>
              <a:spLocks noChangeShapeType="1"/>
            </p:cNvSpPr>
            <p:nvPr/>
          </p:nvSpPr>
          <p:spPr bwMode="auto">
            <a:xfrm>
              <a:off x="2159000" y="3563938"/>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78" name="Line 355"/>
            <p:cNvSpPr>
              <a:spLocks noChangeShapeType="1"/>
            </p:cNvSpPr>
            <p:nvPr/>
          </p:nvSpPr>
          <p:spPr bwMode="auto">
            <a:xfrm>
              <a:off x="2179638" y="3541713"/>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79" name="Line 356"/>
            <p:cNvSpPr>
              <a:spLocks noChangeShapeType="1"/>
            </p:cNvSpPr>
            <p:nvPr/>
          </p:nvSpPr>
          <p:spPr bwMode="auto">
            <a:xfrm>
              <a:off x="2159000" y="3541713"/>
              <a:ext cx="10001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80" name="Line 357"/>
            <p:cNvSpPr>
              <a:spLocks noChangeShapeType="1"/>
            </p:cNvSpPr>
            <p:nvPr/>
          </p:nvSpPr>
          <p:spPr bwMode="auto">
            <a:xfrm>
              <a:off x="2198688" y="3563938"/>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81" name="Line 358"/>
            <p:cNvSpPr>
              <a:spLocks noChangeShapeType="1"/>
            </p:cNvSpPr>
            <p:nvPr/>
          </p:nvSpPr>
          <p:spPr bwMode="auto">
            <a:xfrm>
              <a:off x="2259013" y="3541713"/>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82" name="Line 359"/>
            <p:cNvSpPr>
              <a:spLocks noChangeShapeType="1"/>
            </p:cNvSpPr>
            <p:nvPr/>
          </p:nvSpPr>
          <p:spPr bwMode="auto">
            <a:xfrm>
              <a:off x="2300288" y="3563938"/>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83" name="Rectangle 360"/>
            <p:cNvSpPr>
              <a:spLocks noChangeArrowheads="1"/>
            </p:cNvSpPr>
            <p:nvPr/>
          </p:nvSpPr>
          <p:spPr bwMode="auto">
            <a:xfrm>
              <a:off x="2219325" y="3386138"/>
              <a:ext cx="39688"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84" name="Rectangle 361"/>
            <p:cNvSpPr>
              <a:spLocks noChangeArrowheads="1"/>
            </p:cNvSpPr>
            <p:nvPr/>
          </p:nvSpPr>
          <p:spPr bwMode="auto">
            <a:xfrm>
              <a:off x="2219325" y="3386138"/>
              <a:ext cx="60325" cy="666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85" name="Freeform 362"/>
            <p:cNvSpPr>
              <a:spLocks/>
            </p:cNvSpPr>
            <p:nvPr/>
          </p:nvSpPr>
          <p:spPr bwMode="auto">
            <a:xfrm>
              <a:off x="2562225" y="3519488"/>
              <a:ext cx="61913" cy="87312"/>
            </a:xfrm>
            <a:custGeom>
              <a:avLst/>
              <a:gdLst>
                <a:gd name="T0" fmla="*/ 0 w 42"/>
                <a:gd name="T1" fmla="*/ 0 h 55"/>
                <a:gd name="T2" fmla="*/ 2147483647 w 42"/>
                <a:gd name="T3" fmla="*/ 2147483647 h 55"/>
                <a:gd name="T4" fmla="*/ 2147483647 w 42"/>
                <a:gd name="T5" fmla="*/ 2147483647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14"/>
                  </a:lnTo>
                  <a:lnTo>
                    <a:pt x="42"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86" name="AutoShape 363"/>
            <p:cNvSpPr>
              <a:spLocks noChangeArrowheads="1"/>
            </p:cNvSpPr>
            <p:nvPr/>
          </p:nvSpPr>
          <p:spPr bwMode="auto">
            <a:xfrm>
              <a:off x="2401888" y="3363913"/>
              <a:ext cx="180975" cy="133350"/>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87" name="AutoShape 364"/>
            <p:cNvSpPr>
              <a:spLocks noChangeArrowheads="1"/>
            </p:cNvSpPr>
            <p:nvPr/>
          </p:nvSpPr>
          <p:spPr bwMode="auto">
            <a:xfrm>
              <a:off x="2381250" y="3344863"/>
              <a:ext cx="222250" cy="174625"/>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88" name="Rectangle 365"/>
            <p:cNvSpPr>
              <a:spLocks noChangeArrowheads="1"/>
            </p:cNvSpPr>
            <p:nvPr/>
          </p:nvSpPr>
          <p:spPr bwMode="auto">
            <a:xfrm>
              <a:off x="2441575" y="3408363"/>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89" name="Rectangle 366"/>
            <p:cNvSpPr>
              <a:spLocks noChangeArrowheads="1"/>
            </p:cNvSpPr>
            <p:nvPr/>
          </p:nvSpPr>
          <p:spPr bwMode="auto">
            <a:xfrm>
              <a:off x="2441575" y="3408363"/>
              <a:ext cx="141288"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90" name="Freeform 367"/>
            <p:cNvSpPr>
              <a:spLocks/>
            </p:cNvSpPr>
            <p:nvPr/>
          </p:nvSpPr>
          <p:spPr bwMode="auto">
            <a:xfrm>
              <a:off x="2603500" y="3605213"/>
              <a:ext cx="39688" cy="44450"/>
            </a:xfrm>
            <a:custGeom>
              <a:avLst/>
              <a:gdLst>
                <a:gd name="T0" fmla="*/ 2147483647 w 27"/>
                <a:gd name="T1" fmla="*/ 0 h 28"/>
                <a:gd name="T2" fmla="*/ 2147483647 w 27"/>
                <a:gd name="T3" fmla="*/ 0 h 28"/>
                <a:gd name="T4" fmla="*/ 2147483647 w 27"/>
                <a:gd name="T5" fmla="*/ 0 h 28"/>
                <a:gd name="T6" fmla="*/ 2147483647 w 27"/>
                <a:gd name="T7" fmla="*/ 2147483647 h 28"/>
                <a:gd name="T8" fmla="*/ 2147483647 w 27"/>
                <a:gd name="T9" fmla="*/ 2147483647 h 28"/>
                <a:gd name="T10" fmla="*/ 2147483647 w 27"/>
                <a:gd name="T11" fmla="*/ 2147483647 h 28"/>
                <a:gd name="T12" fmla="*/ 0 w 27"/>
                <a:gd name="T13" fmla="*/ 2147483647 h 28"/>
                <a:gd name="T14" fmla="*/ 0 w 27"/>
                <a:gd name="T15" fmla="*/ 0 h 28"/>
                <a:gd name="T16" fmla="*/ 0 w 27"/>
                <a:gd name="T17" fmla="*/ 0 h 28"/>
                <a:gd name="T18" fmla="*/ 2147483647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8"/>
                <a:gd name="T32" fmla="*/ 27 w 2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8">
                  <a:moveTo>
                    <a:pt x="14" y="0"/>
                  </a:moveTo>
                  <a:lnTo>
                    <a:pt x="14" y="0"/>
                  </a:lnTo>
                  <a:lnTo>
                    <a:pt x="27" y="0"/>
                  </a:lnTo>
                  <a:lnTo>
                    <a:pt x="27"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6991" name="Picture 3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3408363"/>
              <a:ext cx="1000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92" name="Line 369"/>
            <p:cNvSpPr>
              <a:spLocks noChangeShapeType="1"/>
            </p:cNvSpPr>
            <p:nvPr/>
          </p:nvSpPr>
          <p:spPr bwMode="auto">
            <a:xfrm>
              <a:off x="2603500" y="3605213"/>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93" name="Line 370"/>
            <p:cNvSpPr>
              <a:spLocks noChangeShapeType="1"/>
            </p:cNvSpPr>
            <p:nvPr/>
          </p:nvSpPr>
          <p:spPr bwMode="auto">
            <a:xfrm>
              <a:off x="2624138" y="360521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94" name="Line 371"/>
            <p:cNvSpPr>
              <a:spLocks noChangeShapeType="1"/>
            </p:cNvSpPr>
            <p:nvPr/>
          </p:nvSpPr>
          <p:spPr bwMode="auto">
            <a:xfrm>
              <a:off x="2624138" y="360521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95" name="Rectangle 372"/>
            <p:cNvSpPr>
              <a:spLocks noChangeArrowheads="1"/>
            </p:cNvSpPr>
            <p:nvPr/>
          </p:nvSpPr>
          <p:spPr bwMode="auto">
            <a:xfrm>
              <a:off x="2422525" y="3497263"/>
              <a:ext cx="139700" cy="22225"/>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6996" name="Freeform 373"/>
            <p:cNvSpPr>
              <a:spLocks/>
            </p:cNvSpPr>
            <p:nvPr/>
          </p:nvSpPr>
          <p:spPr bwMode="auto">
            <a:xfrm>
              <a:off x="2401888" y="3541713"/>
              <a:ext cx="180975" cy="22225"/>
            </a:xfrm>
            <a:custGeom>
              <a:avLst/>
              <a:gdLst>
                <a:gd name="T0" fmla="*/ 2147483647 w 124"/>
                <a:gd name="T1" fmla="*/ 0 h 14"/>
                <a:gd name="T2" fmla="*/ 0 w 124"/>
                <a:gd name="T3" fmla="*/ 2147483647 h 14"/>
                <a:gd name="T4" fmla="*/ 2147483647 w 124"/>
                <a:gd name="T5" fmla="*/ 2147483647 h 14"/>
                <a:gd name="T6" fmla="*/ 2147483647 w 124"/>
                <a:gd name="T7" fmla="*/ 0 h 14"/>
                <a:gd name="T8" fmla="*/ 2147483647 w 124"/>
                <a:gd name="T9" fmla="*/ 0 h 14"/>
                <a:gd name="T10" fmla="*/ 0 60000 65536"/>
                <a:gd name="T11" fmla="*/ 0 60000 65536"/>
                <a:gd name="T12" fmla="*/ 0 60000 65536"/>
                <a:gd name="T13" fmla="*/ 0 60000 65536"/>
                <a:gd name="T14" fmla="*/ 0 60000 65536"/>
                <a:gd name="T15" fmla="*/ 0 w 124"/>
                <a:gd name="T16" fmla="*/ 0 h 14"/>
                <a:gd name="T17" fmla="*/ 124 w 124"/>
                <a:gd name="T18" fmla="*/ 14 h 14"/>
              </a:gdLst>
              <a:ahLst/>
              <a:cxnLst>
                <a:cxn ang="T10">
                  <a:pos x="T0" y="T1"/>
                </a:cxn>
                <a:cxn ang="T11">
                  <a:pos x="T2" y="T3"/>
                </a:cxn>
                <a:cxn ang="T12">
                  <a:pos x="T4" y="T5"/>
                </a:cxn>
                <a:cxn ang="T13">
                  <a:pos x="T6" y="T7"/>
                </a:cxn>
                <a:cxn ang="T14">
                  <a:pos x="T8" y="T9"/>
                </a:cxn>
              </a:cxnLst>
              <a:rect l="T15" t="T16" r="T17" b="T18"/>
              <a:pathLst>
                <a:path w="124" h="14">
                  <a:moveTo>
                    <a:pt x="14" y="0"/>
                  </a:moveTo>
                  <a:lnTo>
                    <a:pt x="0" y="14"/>
                  </a:lnTo>
                  <a:lnTo>
                    <a:pt x="124"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997" name="Line 374"/>
            <p:cNvSpPr>
              <a:spLocks noChangeShapeType="1"/>
            </p:cNvSpPr>
            <p:nvPr/>
          </p:nvSpPr>
          <p:spPr bwMode="auto">
            <a:xfrm>
              <a:off x="2422525" y="3563938"/>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98" name="Line 375"/>
            <p:cNvSpPr>
              <a:spLocks noChangeShapeType="1"/>
            </p:cNvSpPr>
            <p:nvPr/>
          </p:nvSpPr>
          <p:spPr bwMode="auto">
            <a:xfrm>
              <a:off x="2441575" y="3541713"/>
              <a:ext cx="1206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99" name="Line 376"/>
            <p:cNvSpPr>
              <a:spLocks noChangeShapeType="1"/>
            </p:cNvSpPr>
            <p:nvPr/>
          </p:nvSpPr>
          <p:spPr bwMode="auto">
            <a:xfrm>
              <a:off x="2422525" y="3541713"/>
              <a:ext cx="10001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00" name="Line 377"/>
            <p:cNvSpPr>
              <a:spLocks noChangeShapeType="1"/>
            </p:cNvSpPr>
            <p:nvPr/>
          </p:nvSpPr>
          <p:spPr bwMode="auto">
            <a:xfrm>
              <a:off x="2462213" y="3563938"/>
              <a:ext cx="793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01" name="Line 378"/>
            <p:cNvSpPr>
              <a:spLocks noChangeShapeType="1"/>
            </p:cNvSpPr>
            <p:nvPr/>
          </p:nvSpPr>
          <p:spPr bwMode="auto">
            <a:xfrm>
              <a:off x="2522538" y="3541713"/>
              <a:ext cx="396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02" name="Line 379"/>
            <p:cNvSpPr>
              <a:spLocks noChangeShapeType="1"/>
            </p:cNvSpPr>
            <p:nvPr/>
          </p:nvSpPr>
          <p:spPr bwMode="auto">
            <a:xfrm>
              <a:off x="2562225" y="3563938"/>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03" name="Rectangle 380"/>
            <p:cNvSpPr>
              <a:spLocks noChangeArrowheads="1"/>
            </p:cNvSpPr>
            <p:nvPr/>
          </p:nvSpPr>
          <p:spPr bwMode="auto">
            <a:xfrm>
              <a:off x="2482850" y="3386138"/>
              <a:ext cx="39688"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04" name="Rectangle 381"/>
            <p:cNvSpPr>
              <a:spLocks noChangeArrowheads="1"/>
            </p:cNvSpPr>
            <p:nvPr/>
          </p:nvSpPr>
          <p:spPr bwMode="auto">
            <a:xfrm>
              <a:off x="2482850" y="3386138"/>
              <a:ext cx="58738" cy="666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05" name="Freeform 382"/>
            <p:cNvSpPr>
              <a:spLocks/>
            </p:cNvSpPr>
            <p:nvPr/>
          </p:nvSpPr>
          <p:spPr bwMode="auto">
            <a:xfrm>
              <a:off x="2827338" y="3519488"/>
              <a:ext cx="58737" cy="87312"/>
            </a:xfrm>
            <a:custGeom>
              <a:avLst/>
              <a:gdLst>
                <a:gd name="T0" fmla="*/ 0 w 41"/>
                <a:gd name="T1" fmla="*/ 0 h 55"/>
                <a:gd name="T2" fmla="*/ 2147483647 w 41"/>
                <a:gd name="T3" fmla="*/ 2147483647 h 55"/>
                <a:gd name="T4" fmla="*/ 2147483647 w 41"/>
                <a:gd name="T5" fmla="*/ 2147483647 h 55"/>
                <a:gd name="T6" fmla="*/ 0 60000 65536"/>
                <a:gd name="T7" fmla="*/ 0 60000 65536"/>
                <a:gd name="T8" fmla="*/ 0 60000 65536"/>
                <a:gd name="T9" fmla="*/ 0 w 41"/>
                <a:gd name="T10" fmla="*/ 0 h 55"/>
                <a:gd name="T11" fmla="*/ 41 w 41"/>
                <a:gd name="T12" fmla="*/ 55 h 55"/>
              </a:gdLst>
              <a:ahLst/>
              <a:cxnLst>
                <a:cxn ang="T6">
                  <a:pos x="T0" y="T1"/>
                </a:cxn>
                <a:cxn ang="T7">
                  <a:pos x="T2" y="T3"/>
                </a:cxn>
                <a:cxn ang="T8">
                  <a:pos x="T4" y="T5"/>
                </a:cxn>
              </a:cxnLst>
              <a:rect l="T9" t="T10" r="T11" b="T12"/>
              <a:pathLst>
                <a:path w="41" h="55">
                  <a:moveTo>
                    <a:pt x="0" y="0"/>
                  </a:moveTo>
                  <a:lnTo>
                    <a:pt x="41" y="14"/>
                  </a:lnTo>
                  <a:lnTo>
                    <a:pt x="41" y="55"/>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06" name="AutoShape 383"/>
            <p:cNvSpPr>
              <a:spLocks noChangeArrowheads="1"/>
            </p:cNvSpPr>
            <p:nvPr/>
          </p:nvSpPr>
          <p:spPr bwMode="auto">
            <a:xfrm>
              <a:off x="2663825" y="3363913"/>
              <a:ext cx="182563" cy="133350"/>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07" name="AutoShape 384"/>
            <p:cNvSpPr>
              <a:spLocks noChangeArrowheads="1"/>
            </p:cNvSpPr>
            <p:nvPr/>
          </p:nvSpPr>
          <p:spPr bwMode="auto">
            <a:xfrm>
              <a:off x="2643188" y="3344863"/>
              <a:ext cx="222250" cy="174625"/>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08" name="Rectangle 385"/>
            <p:cNvSpPr>
              <a:spLocks noChangeArrowheads="1"/>
            </p:cNvSpPr>
            <p:nvPr/>
          </p:nvSpPr>
          <p:spPr bwMode="auto">
            <a:xfrm>
              <a:off x="2705100" y="3408363"/>
              <a:ext cx="122238"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09" name="Rectangle 386"/>
            <p:cNvSpPr>
              <a:spLocks noChangeArrowheads="1"/>
            </p:cNvSpPr>
            <p:nvPr/>
          </p:nvSpPr>
          <p:spPr bwMode="auto">
            <a:xfrm>
              <a:off x="2705100" y="3408363"/>
              <a:ext cx="141288"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10" name="Freeform 387"/>
            <p:cNvSpPr>
              <a:spLocks/>
            </p:cNvSpPr>
            <p:nvPr/>
          </p:nvSpPr>
          <p:spPr bwMode="auto">
            <a:xfrm>
              <a:off x="2865438" y="3605213"/>
              <a:ext cx="41275" cy="44450"/>
            </a:xfrm>
            <a:custGeom>
              <a:avLst/>
              <a:gdLst>
                <a:gd name="T0" fmla="*/ 2147483647 w 28"/>
                <a:gd name="T1" fmla="*/ 0 h 28"/>
                <a:gd name="T2" fmla="*/ 2147483647 w 28"/>
                <a:gd name="T3" fmla="*/ 0 h 28"/>
                <a:gd name="T4" fmla="*/ 2147483647 w 28"/>
                <a:gd name="T5" fmla="*/ 0 h 28"/>
                <a:gd name="T6" fmla="*/ 2147483647 w 28"/>
                <a:gd name="T7" fmla="*/ 2147483647 h 28"/>
                <a:gd name="T8" fmla="*/ 2147483647 w 28"/>
                <a:gd name="T9" fmla="*/ 2147483647 h 28"/>
                <a:gd name="T10" fmla="*/ 2147483647 w 28"/>
                <a:gd name="T11" fmla="*/ 2147483647 h 28"/>
                <a:gd name="T12" fmla="*/ 0 w 28"/>
                <a:gd name="T13" fmla="*/ 2147483647 h 28"/>
                <a:gd name="T14" fmla="*/ 0 w 28"/>
                <a:gd name="T15" fmla="*/ 0 h 28"/>
                <a:gd name="T16" fmla="*/ 0 w 28"/>
                <a:gd name="T17" fmla="*/ 0 h 28"/>
                <a:gd name="T18" fmla="*/ 2147483647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7011" name="Picture 3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408363"/>
              <a:ext cx="1016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12" name="Line 389"/>
            <p:cNvSpPr>
              <a:spLocks noChangeShapeType="1"/>
            </p:cNvSpPr>
            <p:nvPr/>
          </p:nvSpPr>
          <p:spPr bwMode="auto">
            <a:xfrm>
              <a:off x="2865438" y="3605213"/>
              <a:ext cx="1587"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13" name="Line 390"/>
            <p:cNvSpPr>
              <a:spLocks noChangeShapeType="1"/>
            </p:cNvSpPr>
            <p:nvPr/>
          </p:nvSpPr>
          <p:spPr bwMode="auto">
            <a:xfrm>
              <a:off x="2886075" y="3605213"/>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14" name="Line 391"/>
            <p:cNvSpPr>
              <a:spLocks noChangeShapeType="1"/>
            </p:cNvSpPr>
            <p:nvPr/>
          </p:nvSpPr>
          <p:spPr bwMode="auto">
            <a:xfrm>
              <a:off x="2886075" y="3605213"/>
              <a:ext cx="1588" cy="222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15" name="Rectangle 392"/>
            <p:cNvSpPr>
              <a:spLocks noChangeArrowheads="1"/>
            </p:cNvSpPr>
            <p:nvPr/>
          </p:nvSpPr>
          <p:spPr bwMode="auto">
            <a:xfrm>
              <a:off x="2684463" y="3497263"/>
              <a:ext cx="142875" cy="22225"/>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16" name="Freeform 393"/>
            <p:cNvSpPr>
              <a:spLocks/>
            </p:cNvSpPr>
            <p:nvPr/>
          </p:nvSpPr>
          <p:spPr bwMode="auto">
            <a:xfrm>
              <a:off x="2663825" y="3541713"/>
              <a:ext cx="182563" cy="22225"/>
            </a:xfrm>
            <a:custGeom>
              <a:avLst/>
              <a:gdLst>
                <a:gd name="T0" fmla="*/ 2147483647 w 124"/>
                <a:gd name="T1" fmla="*/ 0 h 14"/>
                <a:gd name="T2" fmla="*/ 0 w 124"/>
                <a:gd name="T3" fmla="*/ 2147483647 h 14"/>
                <a:gd name="T4" fmla="*/ 2147483647 w 124"/>
                <a:gd name="T5" fmla="*/ 2147483647 h 14"/>
                <a:gd name="T6" fmla="*/ 2147483647 w 124"/>
                <a:gd name="T7" fmla="*/ 0 h 14"/>
                <a:gd name="T8" fmla="*/ 2147483647 w 124"/>
                <a:gd name="T9" fmla="*/ 0 h 14"/>
                <a:gd name="T10" fmla="*/ 0 60000 65536"/>
                <a:gd name="T11" fmla="*/ 0 60000 65536"/>
                <a:gd name="T12" fmla="*/ 0 60000 65536"/>
                <a:gd name="T13" fmla="*/ 0 60000 65536"/>
                <a:gd name="T14" fmla="*/ 0 60000 65536"/>
                <a:gd name="T15" fmla="*/ 0 w 124"/>
                <a:gd name="T16" fmla="*/ 0 h 14"/>
                <a:gd name="T17" fmla="*/ 124 w 124"/>
                <a:gd name="T18" fmla="*/ 14 h 14"/>
              </a:gdLst>
              <a:ahLst/>
              <a:cxnLst>
                <a:cxn ang="T10">
                  <a:pos x="T0" y="T1"/>
                </a:cxn>
                <a:cxn ang="T11">
                  <a:pos x="T2" y="T3"/>
                </a:cxn>
                <a:cxn ang="T12">
                  <a:pos x="T4" y="T5"/>
                </a:cxn>
                <a:cxn ang="T13">
                  <a:pos x="T6" y="T7"/>
                </a:cxn>
                <a:cxn ang="T14">
                  <a:pos x="T8" y="T9"/>
                </a:cxn>
              </a:cxnLst>
              <a:rect l="T15" t="T16" r="T17" b="T18"/>
              <a:pathLst>
                <a:path w="124" h="14">
                  <a:moveTo>
                    <a:pt x="14" y="0"/>
                  </a:moveTo>
                  <a:lnTo>
                    <a:pt x="0" y="14"/>
                  </a:lnTo>
                  <a:lnTo>
                    <a:pt x="124" y="14"/>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17" name="Line 394"/>
            <p:cNvSpPr>
              <a:spLocks noChangeShapeType="1"/>
            </p:cNvSpPr>
            <p:nvPr/>
          </p:nvSpPr>
          <p:spPr bwMode="auto">
            <a:xfrm>
              <a:off x="2684463" y="3563938"/>
              <a:ext cx="206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18" name="Line 395"/>
            <p:cNvSpPr>
              <a:spLocks noChangeShapeType="1"/>
            </p:cNvSpPr>
            <p:nvPr/>
          </p:nvSpPr>
          <p:spPr bwMode="auto">
            <a:xfrm>
              <a:off x="2705100" y="3541713"/>
              <a:ext cx="1222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19" name="Line 396"/>
            <p:cNvSpPr>
              <a:spLocks noChangeShapeType="1"/>
            </p:cNvSpPr>
            <p:nvPr/>
          </p:nvSpPr>
          <p:spPr bwMode="auto">
            <a:xfrm>
              <a:off x="2684463" y="354171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20" name="Line 397"/>
            <p:cNvSpPr>
              <a:spLocks noChangeShapeType="1"/>
            </p:cNvSpPr>
            <p:nvPr/>
          </p:nvSpPr>
          <p:spPr bwMode="auto">
            <a:xfrm>
              <a:off x="2725738" y="3563938"/>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21" name="Line 398"/>
            <p:cNvSpPr>
              <a:spLocks noChangeShapeType="1"/>
            </p:cNvSpPr>
            <p:nvPr/>
          </p:nvSpPr>
          <p:spPr bwMode="auto">
            <a:xfrm>
              <a:off x="2786063" y="3541713"/>
              <a:ext cx="41275"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22" name="Line 399"/>
            <p:cNvSpPr>
              <a:spLocks noChangeShapeType="1"/>
            </p:cNvSpPr>
            <p:nvPr/>
          </p:nvSpPr>
          <p:spPr bwMode="auto">
            <a:xfrm>
              <a:off x="2827338" y="3563938"/>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23" name="Rectangle 400"/>
            <p:cNvSpPr>
              <a:spLocks noChangeArrowheads="1"/>
            </p:cNvSpPr>
            <p:nvPr/>
          </p:nvSpPr>
          <p:spPr bwMode="auto">
            <a:xfrm>
              <a:off x="2744788" y="3386138"/>
              <a:ext cx="41275"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24" name="Rectangle 401"/>
            <p:cNvSpPr>
              <a:spLocks noChangeArrowheads="1"/>
            </p:cNvSpPr>
            <p:nvPr/>
          </p:nvSpPr>
          <p:spPr bwMode="auto">
            <a:xfrm>
              <a:off x="2744788" y="3386138"/>
              <a:ext cx="61912" cy="666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25" name="Freeform 402"/>
            <p:cNvSpPr>
              <a:spLocks/>
            </p:cNvSpPr>
            <p:nvPr/>
          </p:nvSpPr>
          <p:spPr bwMode="auto">
            <a:xfrm>
              <a:off x="7416800" y="4570413"/>
              <a:ext cx="60325" cy="109537"/>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26" name="AutoShape 403"/>
            <p:cNvSpPr>
              <a:spLocks noChangeArrowheads="1"/>
            </p:cNvSpPr>
            <p:nvPr/>
          </p:nvSpPr>
          <p:spPr bwMode="auto">
            <a:xfrm>
              <a:off x="7253288" y="4440238"/>
              <a:ext cx="182562"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27" name="AutoShape 404"/>
            <p:cNvSpPr>
              <a:spLocks noChangeArrowheads="1"/>
            </p:cNvSpPr>
            <p:nvPr/>
          </p:nvSpPr>
          <p:spPr bwMode="auto">
            <a:xfrm>
              <a:off x="7234238" y="4418013"/>
              <a:ext cx="222250" cy="152400"/>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28" name="Rectangle 405"/>
            <p:cNvSpPr>
              <a:spLocks noChangeArrowheads="1"/>
            </p:cNvSpPr>
            <p:nvPr/>
          </p:nvSpPr>
          <p:spPr bwMode="auto">
            <a:xfrm>
              <a:off x="7294563" y="4459288"/>
              <a:ext cx="122237"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29" name="Rectangle 406"/>
            <p:cNvSpPr>
              <a:spLocks noChangeArrowheads="1"/>
            </p:cNvSpPr>
            <p:nvPr/>
          </p:nvSpPr>
          <p:spPr bwMode="auto">
            <a:xfrm>
              <a:off x="7294563" y="4459288"/>
              <a:ext cx="141287"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30" name="Freeform 407"/>
            <p:cNvSpPr>
              <a:spLocks/>
            </p:cNvSpPr>
            <p:nvPr/>
          </p:nvSpPr>
          <p:spPr bwMode="auto">
            <a:xfrm>
              <a:off x="7456488" y="4659313"/>
              <a:ext cx="41275" cy="65087"/>
            </a:xfrm>
            <a:custGeom>
              <a:avLst/>
              <a:gdLst>
                <a:gd name="T0" fmla="*/ 2147483647 w 28"/>
                <a:gd name="T1" fmla="*/ 0 h 41"/>
                <a:gd name="T2" fmla="*/ 2147483647 w 28"/>
                <a:gd name="T3" fmla="*/ 0 h 41"/>
                <a:gd name="T4" fmla="*/ 2147483647 w 28"/>
                <a:gd name="T5" fmla="*/ 2147483647 h 41"/>
                <a:gd name="T6" fmla="*/ 2147483647 w 28"/>
                <a:gd name="T7" fmla="*/ 2147483647 h 41"/>
                <a:gd name="T8" fmla="*/ 2147483647 w 28"/>
                <a:gd name="T9" fmla="*/ 2147483647 h 41"/>
                <a:gd name="T10" fmla="*/ 2147483647 w 28"/>
                <a:gd name="T11" fmla="*/ 2147483647 h 41"/>
                <a:gd name="T12" fmla="*/ 0 w 28"/>
                <a:gd name="T13" fmla="*/ 2147483647 h 41"/>
                <a:gd name="T14" fmla="*/ 0 w 28"/>
                <a:gd name="T15" fmla="*/ 2147483647 h 41"/>
                <a:gd name="T16" fmla="*/ 0 w 28"/>
                <a:gd name="T17" fmla="*/ 0 h 41"/>
                <a:gd name="T18" fmla="*/ 2147483647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7031" name="Picture 4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563" y="4459288"/>
              <a:ext cx="1016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2" name="Line 409"/>
            <p:cNvSpPr>
              <a:spLocks noChangeShapeType="1"/>
            </p:cNvSpPr>
            <p:nvPr/>
          </p:nvSpPr>
          <p:spPr bwMode="auto">
            <a:xfrm>
              <a:off x="7456488" y="4678363"/>
              <a:ext cx="15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3" name="Freeform 410"/>
            <p:cNvSpPr>
              <a:spLocks/>
            </p:cNvSpPr>
            <p:nvPr/>
          </p:nvSpPr>
          <p:spPr bwMode="auto">
            <a:xfrm>
              <a:off x="7477125" y="4678363"/>
              <a:ext cx="1588" cy="3175"/>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34" name="Rectangle 411"/>
            <p:cNvSpPr>
              <a:spLocks noChangeArrowheads="1"/>
            </p:cNvSpPr>
            <p:nvPr/>
          </p:nvSpPr>
          <p:spPr bwMode="auto">
            <a:xfrm>
              <a:off x="7273925" y="4548188"/>
              <a:ext cx="142875"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35" name="Freeform 412"/>
            <p:cNvSpPr>
              <a:spLocks/>
            </p:cNvSpPr>
            <p:nvPr/>
          </p:nvSpPr>
          <p:spPr bwMode="auto">
            <a:xfrm>
              <a:off x="7253288" y="4592638"/>
              <a:ext cx="182562"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36" name="Line 413"/>
            <p:cNvSpPr>
              <a:spLocks noChangeShapeType="1"/>
            </p:cNvSpPr>
            <p:nvPr/>
          </p:nvSpPr>
          <p:spPr bwMode="auto">
            <a:xfrm>
              <a:off x="7273925" y="4614863"/>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7" name="Line 414"/>
            <p:cNvSpPr>
              <a:spLocks noChangeShapeType="1"/>
            </p:cNvSpPr>
            <p:nvPr/>
          </p:nvSpPr>
          <p:spPr bwMode="auto">
            <a:xfrm>
              <a:off x="7294563" y="4592638"/>
              <a:ext cx="12223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8" name="Line 415"/>
            <p:cNvSpPr>
              <a:spLocks noChangeShapeType="1"/>
            </p:cNvSpPr>
            <p:nvPr/>
          </p:nvSpPr>
          <p:spPr bwMode="auto">
            <a:xfrm>
              <a:off x="7273925" y="4614863"/>
              <a:ext cx="10160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9" name="Line 416"/>
            <p:cNvSpPr>
              <a:spLocks noChangeShapeType="1"/>
            </p:cNvSpPr>
            <p:nvPr/>
          </p:nvSpPr>
          <p:spPr bwMode="auto">
            <a:xfrm>
              <a:off x="7315200" y="4614863"/>
              <a:ext cx="8096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40" name="Freeform 417"/>
            <p:cNvSpPr>
              <a:spLocks/>
            </p:cNvSpPr>
            <p:nvPr/>
          </p:nvSpPr>
          <p:spPr bwMode="auto">
            <a:xfrm>
              <a:off x="7375525" y="4614863"/>
              <a:ext cx="60325" cy="1587"/>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8"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41" name="Rectangle 418"/>
            <p:cNvSpPr>
              <a:spLocks noChangeArrowheads="1"/>
            </p:cNvSpPr>
            <p:nvPr/>
          </p:nvSpPr>
          <p:spPr bwMode="auto">
            <a:xfrm>
              <a:off x="7334250" y="4440238"/>
              <a:ext cx="41275"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2" name="Rectangle 419"/>
            <p:cNvSpPr>
              <a:spLocks noChangeArrowheads="1"/>
            </p:cNvSpPr>
            <p:nvPr/>
          </p:nvSpPr>
          <p:spPr bwMode="auto">
            <a:xfrm>
              <a:off x="7334250" y="4440238"/>
              <a:ext cx="61913"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3" name="Freeform 420"/>
            <p:cNvSpPr>
              <a:spLocks/>
            </p:cNvSpPr>
            <p:nvPr/>
          </p:nvSpPr>
          <p:spPr bwMode="auto">
            <a:xfrm>
              <a:off x="7678738" y="4570413"/>
              <a:ext cx="60325" cy="109537"/>
            </a:xfrm>
            <a:custGeom>
              <a:avLst/>
              <a:gdLst>
                <a:gd name="T0" fmla="*/ 0 w 41"/>
                <a:gd name="T1" fmla="*/ 0 h 69"/>
                <a:gd name="T2" fmla="*/ 2147483647 w 41"/>
                <a:gd name="T3" fmla="*/ 2147483647 h 69"/>
                <a:gd name="T4" fmla="*/ 2147483647 w 41"/>
                <a:gd name="T5" fmla="*/ 2147483647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44" name="AutoShape 421"/>
            <p:cNvSpPr>
              <a:spLocks noChangeArrowheads="1"/>
            </p:cNvSpPr>
            <p:nvPr/>
          </p:nvSpPr>
          <p:spPr bwMode="auto">
            <a:xfrm>
              <a:off x="7518400" y="4440238"/>
              <a:ext cx="180975"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5" name="AutoShape 422"/>
            <p:cNvSpPr>
              <a:spLocks noChangeArrowheads="1"/>
            </p:cNvSpPr>
            <p:nvPr/>
          </p:nvSpPr>
          <p:spPr bwMode="auto">
            <a:xfrm>
              <a:off x="7497763" y="4418013"/>
              <a:ext cx="222250" cy="152400"/>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6" name="Rectangle 423"/>
            <p:cNvSpPr>
              <a:spLocks noChangeArrowheads="1"/>
            </p:cNvSpPr>
            <p:nvPr/>
          </p:nvSpPr>
          <p:spPr bwMode="auto">
            <a:xfrm>
              <a:off x="7556500" y="4459288"/>
              <a:ext cx="122238"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7" name="Rectangle 424"/>
            <p:cNvSpPr>
              <a:spLocks noChangeArrowheads="1"/>
            </p:cNvSpPr>
            <p:nvPr/>
          </p:nvSpPr>
          <p:spPr bwMode="auto">
            <a:xfrm>
              <a:off x="7556500" y="4459288"/>
              <a:ext cx="142875"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48" name="Freeform 425"/>
            <p:cNvSpPr>
              <a:spLocks/>
            </p:cNvSpPr>
            <p:nvPr/>
          </p:nvSpPr>
          <p:spPr bwMode="auto">
            <a:xfrm>
              <a:off x="7720013" y="4659313"/>
              <a:ext cx="39687" cy="65087"/>
            </a:xfrm>
            <a:custGeom>
              <a:avLst/>
              <a:gdLst>
                <a:gd name="T0" fmla="*/ 2147483647 w 27"/>
                <a:gd name="T1" fmla="*/ 0 h 41"/>
                <a:gd name="T2" fmla="*/ 2147483647 w 27"/>
                <a:gd name="T3" fmla="*/ 0 h 41"/>
                <a:gd name="T4" fmla="*/ 2147483647 w 27"/>
                <a:gd name="T5" fmla="*/ 2147483647 h 41"/>
                <a:gd name="T6" fmla="*/ 2147483647 w 27"/>
                <a:gd name="T7" fmla="*/ 2147483647 h 41"/>
                <a:gd name="T8" fmla="*/ 2147483647 w 27"/>
                <a:gd name="T9" fmla="*/ 2147483647 h 41"/>
                <a:gd name="T10" fmla="*/ 2147483647 w 27"/>
                <a:gd name="T11" fmla="*/ 2147483647 h 41"/>
                <a:gd name="T12" fmla="*/ 0 w 27"/>
                <a:gd name="T13" fmla="*/ 2147483647 h 41"/>
                <a:gd name="T14" fmla="*/ 0 w 27"/>
                <a:gd name="T15" fmla="*/ 2147483647 h 41"/>
                <a:gd name="T16" fmla="*/ 0 w 27"/>
                <a:gd name="T17" fmla="*/ 0 h 41"/>
                <a:gd name="T18" fmla="*/ 2147483647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3" y="0"/>
                  </a:moveTo>
                  <a:lnTo>
                    <a:pt x="13" y="0"/>
                  </a:lnTo>
                  <a:lnTo>
                    <a:pt x="27" y="13"/>
                  </a:lnTo>
                  <a:lnTo>
                    <a:pt x="27" y="27"/>
                  </a:lnTo>
                  <a:lnTo>
                    <a:pt x="13" y="41"/>
                  </a:lnTo>
                  <a:lnTo>
                    <a:pt x="0" y="27"/>
                  </a:lnTo>
                  <a:lnTo>
                    <a:pt x="0" y="13"/>
                  </a:lnTo>
                  <a:lnTo>
                    <a:pt x="0" y="0"/>
                  </a:lnTo>
                  <a:lnTo>
                    <a:pt x="13" y="0"/>
                  </a:lnTo>
                  <a:close/>
                </a:path>
              </a:pathLst>
            </a:custGeom>
            <a:solidFill>
              <a:srgbClr val="CF924C"/>
            </a:solidFill>
            <a:ln w="31750">
              <a:solidFill>
                <a:srgbClr val="CF924C"/>
              </a:solidFill>
              <a:prstDash val="solid"/>
              <a:round/>
              <a:headEnd/>
              <a:tailEnd/>
            </a:ln>
          </p:spPr>
          <p:txBody>
            <a:bodyPr/>
            <a:lstStyle/>
            <a:p>
              <a:endParaRPr lang="en-US"/>
            </a:p>
          </p:txBody>
        </p:sp>
        <p:pic>
          <p:nvPicPr>
            <p:cNvPr id="27049" name="Picture 4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0" y="4459288"/>
              <a:ext cx="1016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50" name="Line 427"/>
            <p:cNvSpPr>
              <a:spLocks noChangeShapeType="1"/>
            </p:cNvSpPr>
            <p:nvPr/>
          </p:nvSpPr>
          <p:spPr bwMode="auto">
            <a:xfrm>
              <a:off x="7720013" y="4678363"/>
              <a:ext cx="1587"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51" name="Freeform 428"/>
            <p:cNvSpPr>
              <a:spLocks/>
            </p:cNvSpPr>
            <p:nvPr/>
          </p:nvSpPr>
          <p:spPr bwMode="auto">
            <a:xfrm>
              <a:off x="7739063" y="4678363"/>
              <a:ext cx="1587" cy="3175"/>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52" name="Rectangle 429"/>
            <p:cNvSpPr>
              <a:spLocks noChangeArrowheads="1"/>
            </p:cNvSpPr>
            <p:nvPr/>
          </p:nvSpPr>
          <p:spPr bwMode="auto">
            <a:xfrm>
              <a:off x="7537450" y="4548188"/>
              <a:ext cx="141288"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53" name="Freeform 430"/>
            <p:cNvSpPr>
              <a:spLocks/>
            </p:cNvSpPr>
            <p:nvPr/>
          </p:nvSpPr>
          <p:spPr bwMode="auto">
            <a:xfrm>
              <a:off x="7518400" y="4592638"/>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3" y="0"/>
                  </a:moveTo>
                  <a:lnTo>
                    <a:pt x="0" y="28"/>
                  </a:lnTo>
                  <a:lnTo>
                    <a:pt x="124" y="28"/>
                  </a:lnTo>
                  <a:lnTo>
                    <a:pt x="124" y="0"/>
                  </a:lnTo>
                  <a:lnTo>
                    <a:pt x="13"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54" name="Line 431"/>
            <p:cNvSpPr>
              <a:spLocks noChangeShapeType="1"/>
            </p:cNvSpPr>
            <p:nvPr/>
          </p:nvSpPr>
          <p:spPr bwMode="auto">
            <a:xfrm>
              <a:off x="7537450" y="4614863"/>
              <a:ext cx="19050"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55" name="Line 432"/>
            <p:cNvSpPr>
              <a:spLocks noChangeShapeType="1"/>
            </p:cNvSpPr>
            <p:nvPr/>
          </p:nvSpPr>
          <p:spPr bwMode="auto">
            <a:xfrm>
              <a:off x="7556500" y="4592638"/>
              <a:ext cx="1222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56" name="Line 433"/>
            <p:cNvSpPr>
              <a:spLocks noChangeShapeType="1"/>
            </p:cNvSpPr>
            <p:nvPr/>
          </p:nvSpPr>
          <p:spPr bwMode="auto">
            <a:xfrm>
              <a:off x="7537450" y="4614863"/>
              <a:ext cx="10001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57" name="Line 434"/>
            <p:cNvSpPr>
              <a:spLocks noChangeShapeType="1"/>
            </p:cNvSpPr>
            <p:nvPr/>
          </p:nvSpPr>
          <p:spPr bwMode="auto">
            <a:xfrm>
              <a:off x="7577138" y="4614863"/>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58" name="Freeform 435"/>
            <p:cNvSpPr>
              <a:spLocks/>
            </p:cNvSpPr>
            <p:nvPr/>
          </p:nvSpPr>
          <p:spPr bwMode="auto">
            <a:xfrm>
              <a:off x="7637463" y="4614863"/>
              <a:ext cx="61912" cy="1587"/>
            </a:xfrm>
            <a:custGeom>
              <a:avLst/>
              <a:gdLst>
                <a:gd name="T0" fmla="*/ 0 w 42"/>
                <a:gd name="T1" fmla="*/ 0 h 1588"/>
                <a:gd name="T2" fmla="*/ 2147483647 w 42"/>
                <a:gd name="T3" fmla="*/ 0 h 1588"/>
                <a:gd name="T4" fmla="*/ 2147483647 w 42"/>
                <a:gd name="T5" fmla="*/ 0 h 1588"/>
                <a:gd name="T6" fmla="*/ 0 60000 65536"/>
                <a:gd name="T7" fmla="*/ 0 60000 65536"/>
                <a:gd name="T8" fmla="*/ 0 60000 65536"/>
                <a:gd name="T9" fmla="*/ 0 w 42"/>
                <a:gd name="T10" fmla="*/ 0 h 1588"/>
                <a:gd name="T11" fmla="*/ 42 w 42"/>
                <a:gd name="T12" fmla="*/ 1588 h 1588"/>
              </a:gdLst>
              <a:ahLst/>
              <a:cxnLst>
                <a:cxn ang="T6">
                  <a:pos x="T0" y="T1"/>
                </a:cxn>
                <a:cxn ang="T7">
                  <a:pos x="T2" y="T3"/>
                </a:cxn>
                <a:cxn ang="T8">
                  <a:pos x="T4" y="T5"/>
                </a:cxn>
              </a:cxnLst>
              <a:rect l="T9" t="T10" r="T11" b="T12"/>
              <a:pathLst>
                <a:path w="42" h="1588">
                  <a:moveTo>
                    <a:pt x="0" y="0"/>
                  </a:moveTo>
                  <a:lnTo>
                    <a:pt x="28" y="0"/>
                  </a:lnTo>
                  <a:lnTo>
                    <a:pt x="42"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59" name="Rectangle 436"/>
            <p:cNvSpPr>
              <a:spLocks noChangeArrowheads="1"/>
            </p:cNvSpPr>
            <p:nvPr/>
          </p:nvSpPr>
          <p:spPr bwMode="auto">
            <a:xfrm>
              <a:off x="7597775" y="4440238"/>
              <a:ext cx="39688"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0" name="Rectangle 437"/>
            <p:cNvSpPr>
              <a:spLocks noChangeArrowheads="1"/>
            </p:cNvSpPr>
            <p:nvPr/>
          </p:nvSpPr>
          <p:spPr bwMode="auto">
            <a:xfrm>
              <a:off x="7597775" y="4440238"/>
              <a:ext cx="60325"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1" name="Freeform 438"/>
            <p:cNvSpPr>
              <a:spLocks/>
            </p:cNvSpPr>
            <p:nvPr/>
          </p:nvSpPr>
          <p:spPr bwMode="auto">
            <a:xfrm>
              <a:off x="7940675" y="4570413"/>
              <a:ext cx="61913" cy="109537"/>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62" name="AutoShape 439"/>
            <p:cNvSpPr>
              <a:spLocks noChangeArrowheads="1"/>
            </p:cNvSpPr>
            <p:nvPr/>
          </p:nvSpPr>
          <p:spPr bwMode="auto">
            <a:xfrm>
              <a:off x="7780338" y="4440238"/>
              <a:ext cx="180975"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3" name="AutoShape 440"/>
            <p:cNvSpPr>
              <a:spLocks noChangeArrowheads="1"/>
            </p:cNvSpPr>
            <p:nvPr/>
          </p:nvSpPr>
          <p:spPr bwMode="auto">
            <a:xfrm>
              <a:off x="7759700" y="4418013"/>
              <a:ext cx="222250" cy="152400"/>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4" name="Rectangle 441"/>
            <p:cNvSpPr>
              <a:spLocks noChangeArrowheads="1"/>
            </p:cNvSpPr>
            <p:nvPr/>
          </p:nvSpPr>
          <p:spPr bwMode="auto">
            <a:xfrm>
              <a:off x="7821613" y="4459288"/>
              <a:ext cx="119062"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5" name="Rectangle 442"/>
            <p:cNvSpPr>
              <a:spLocks noChangeArrowheads="1"/>
            </p:cNvSpPr>
            <p:nvPr/>
          </p:nvSpPr>
          <p:spPr bwMode="auto">
            <a:xfrm>
              <a:off x="7821613" y="4459288"/>
              <a:ext cx="139700" cy="88900"/>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66" name="Freeform 443"/>
            <p:cNvSpPr>
              <a:spLocks/>
            </p:cNvSpPr>
            <p:nvPr/>
          </p:nvSpPr>
          <p:spPr bwMode="auto">
            <a:xfrm>
              <a:off x="7981950" y="4659313"/>
              <a:ext cx="41275" cy="65087"/>
            </a:xfrm>
            <a:custGeom>
              <a:avLst/>
              <a:gdLst>
                <a:gd name="T0" fmla="*/ 2147483647 w 28"/>
                <a:gd name="T1" fmla="*/ 0 h 41"/>
                <a:gd name="T2" fmla="*/ 2147483647 w 28"/>
                <a:gd name="T3" fmla="*/ 0 h 41"/>
                <a:gd name="T4" fmla="*/ 2147483647 w 28"/>
                <a:gd name="T5" fmla="*/ 2147483647 h 41"/>
                <a:gd name="T6" fmla="*/ 2147483647 w 28"/>
                <a:gd name="T7" fmla="*/ 2147483647 h 41"/>
                <a:gd name="T8" fmla="*/ 2147483647 w 28"/>
                <a:gd name="T9" fmla="*/ 2147483647 h 41"/>
                <a:gd name="T10" fmla="*/ 2147483647 w 28"/>
                <a:gd name="T11" fmla="*/ 2147483647 h 41"/>
                <a:gd name="T12" fmla="*/ 0 w 28"/>
                <a:gd name="T13" fmla="*/ 2147483647 h 41"/>
                <a:gd name="T14" fmla="*/ 0 w 28"/>
                <a:gd name="T15" fmla="*/ 2147483647 h 41"/>
                <a:gd name="T16" fmla="*/ 0 w 28"/>
                <a:gd name="T17" fmla="*/ 0 h 41"/>
                <a:gd name="T18" fmla="*/ 2147483647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7067" name="Picture 4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613" y="4459288"/>
              <a:ext cx="100012"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68" name="Line 445"/>
            <p:cNvSpPr>
              <a:spLocks noChangeShapeType="1"/>
            </p:cNvSpPr>
            <p:nvPr/>
          </p:nvSpPr>
          <p:spPr bwMode="auto">
            <a:xfrm>
              <a:off x="7981950" y="4678363"/>
              <a:ext cx="1588" cy="317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69" name="Freeform 446"/>
            <p:cNvSpPr>
              <a:spLocks/>
            </p:cNvSpPr>
            <p:nvPr/>
          </p:nvSpPr>
          <p:spPr bwMode="auto">
            <a:xfrm>
              <a:off x="8002588" y="4678363"/>
              <a:ext cx="1587" cy="3175"/>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70" name="Rectangle 447"/>
            <p:cNvSpPr>
              <a:spLocks noChangeArrowheads="1"/>
            </p:cNvSpPr>
            <p:nvPr/>
          </p:nvSpPr>
          <p:spPr bwMode="auto">
            <a:xfrm>
              <a:off x="7800975" y="4548188"/>
              <a:ext cx="139700"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71" name="Freeform 448"/>
            <p:cNvSpPr>
              <a:spLocks/>
            </p:cNvSpPr>
            <p:nvPr/>
          </p:nvSpPr>
          <p:spPr bwMode="auto">
            <a:xfrm>
              <a:off x="7780338" y="4592638"/>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72" name="Line 449"/>
            <p:cNvSpPr>
              <a:spLocks noChangeShapeType="1"/>
            </p:cNvSpPr>
            <p:nvPr/>
          </p:nvSpPr>
          <p:spPr bwMode="auto">
            <a:xfrm>
              <a:off x="7800975" y="4614863"/>
              <a:ext cx="2063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73" name="Line 450"/>
            <p:cNvSpPr>
              <a:spLocks noChangeShapeType="1"/>
            </p:cNvSpPr>
            <p:nvPr/>
          </p:nvSpPr>
          <p:spPr bwMode="auto">
            <a:xfrm>
              <a:off x="7821613" y="4592638"/>
              <a:ext cx="1190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74" name="Line 451"/>
            <p:cNvSpPr>
              <a:spLocks noChangeShapeType="1"/>
            </p:cNvSpPr>
            <p:nvPr/>
          </p:nvSpPr>
          <p:spPr bwMode="auto">
            <a:xfrm>
              <a:off x="7800975" y="4614863"/>
              <a:ext cx="100013"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75" name="Line 452"/>
            <p:cNvSpPr>
              <a:spLocks noChangeShapeType="1"/>
            </p:cNvSpPr>
            <p:nvPr/>
          </p:nvSpPr>
          <p:spPr bwMode="auto">
            <a:xfrm>
              <a:off x="7840663" y="4614863"/>
              <a:ext cx="80962"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76" name="Freeform 453"/>
            <p:cNvSpPr>
              <a:spLocks/>
            </p:cNvSpPr>
            <p:nvPr/>
          </p:nvSpPr>
          <p:spPr bwMode="auto">
            <a:xfrm>
              <a:off x="7900988" y="4614863"/>
              <a:ext cx="60325" cy="1587"/>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77" name="Rectangle 454"/>
            <p:cNvSpPr>
              <a:spLocks noChangeArrowheads="1"/>
            </p:cNvSpPr>
            <p:nvPr/>
          </p:nvSpPr>
          <p:spPr bwMode="auto">
            <a:xfrm>
              <a:off x="7861300" y="4440238"/>
              <a:ext cx="39688" cy="65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78" name="Rectangle 455"/>
            <p:cNvSpPr>
              <a:spLocks noChangeArrowheads="1"/>
            </p:cNvSpPr>
            <p:nvPr/>
          </p:nvSpPr>
          <p:spPr bwMode="auto">
            <a:xfrm>
              <a:off x="7861300" y="4440238"/>
              <a:ext cx="60325" cy="873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79" name="Freeform 456"/>
            <p:cNvSpPr>
              <a:spLocks/>
            </p:cNvSpPr>
            <p:nvPr/>
          </p:nvSpPr>
          <p:spPr bwMode="auto">
            <a:xfrm>
              <a:off x="6153150" y="1743075"/>
              <a:ext cx="61913" cy="109538"/>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80" name="AutoShape 457"/>
            <p:cNvSpPr>
              <a:spLocks noChangeArrowheads="1"/>
            </p:cNvSpPr>
            <p:nvPr/>
          </p:nvSpPr>
          <p:spPr bwMode="auto">
            <a:xfrm>
              <a:off x="5991225" y="1611313"/>
              <a:ext cx="182563"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81" name="AutoShape 458"/>
            <p:cNvSpPr>
              <a:spLocks noChangeArrowheads="1"/>
            </p:cNvSpPr>
            <p:nvPr/>
          </p:nvSpPr>
          <p:spPr bwMode="auto">
            <a:xfrm>
              <a:off x="5970588" y="1590675"/>
              <a:ext cx="223837" cy="152400"/>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82" name="Rectangle 459"/>
            <p:cNvSpPr>
              <a:spLocks noChangeArrowheads="1"/>
            </p:cNvSpPr>
            <p:nvPr/>
          </p:nvSpPr>
          <p:spPr bwMode="auto">
            <a:xfrm>
              <a:off x="6032500" y="1633538"/>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83" name="Rectangle 460"/>
            <p:cNvSpPr>
              <a:spLocks noChangeArrowheads="1"/>
            </p:cNvSpPr>
            <p:nvPr/>
          </p:nvSpPr>
          <p:spPr bwMode="auto">
            <a:xfrm>
              <a:off x="6032500" y="1633538"/>
              <a:ext cx="141288"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84" name="Freeform 461"/>
            <p:cNvSpPr>
              <a:spLocks/>
            </p:cNvSpPr>
            <p:nvPr/>
          </p:nvSpPr>
          <p:spPr bwMode="auto">
            <a:xfrm>
              <a:off x="6194425" y="1830388"/>
              <a:ext cx="41275" cy="66675"/>
            </a:xfrm>
            <a:custGeom>
              <a:avLst/>
              <a:gdLst>
                <a:gd name="T0" fmla="*/ 2147483647 w 28"/>
                <a:gd name="T1" fmla="*/ 0 h 42"/>
                <a:gd name="T2" fmla="*/ 2147483647 w 28"/>
                <a:gd name="T3" fmla="*/ 0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0 w 28"/>
                <a:gd name="T13" fmla="*/ 2147483647 h 42"/>
                <a:gd name="T14" fmla="*/ 0 w 28"/>
                <a:gd name="T15" fmla="*/ 2147483647 h 42"/>
                <a:gd name="T16" fmla="*/ 0 w 28"/>
                <a:gd name="T17" fmla="*/ 0 h 42"/>
                <a:gd name="T18" fmla="*/ 2147483647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7085" name="Picture 4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1633538"/>
              <a:ext cx="1016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86" name="Line 463"/>
            <p:cNvSpPr>
              <a:spLocks noChangeShapeType="1"/>
            </p:cNvSpPr>
            <p:nvPr/>
          </p:nvSpPr>
          <p:spPr bwMode="auto">
            <a:xfrm>
              <a:off x="6194425" y="1852613"/>
              <a:ext cx="15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87" name="Freeform 464"/>
            <p:cNvSpPr>
              <a:spLocks/>
            </p:cNvSpPr>
            <p:nvPr/>
          </p:nvSpPr>
          <p:spPr bwMode="auto">
            <a:xfrm>
              <a:off x="6215063" y="1852613"/>
              <a:ext cx="1587"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88" name="Rectangle 465"/>
            <p:cNvSpPr>
              <a:spLocks noChangeArrowheads="1"/>
            </p:cNvSpPr>
            <p:nvPr/>
          </p:nvSpPr>
          <p:spPr bwMode="auto">
            <a:xfrm>
              <a:off x="6011863" y="1720850"/>
              <a:ext cx="141287"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89" name="Freeform 466"/>
            <p:cNvSpPr>
              <a:spLocks/>
            </p:cNvSpPr>
            <p:nvPr/>
          </p:nvSpPr>
          <p:spPr bwMode="auto">
            <a:xfrm>
              <a:off x="5991225" y="1765300"/>
              <a:ext cx="182563"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90" name="Line 467"/>
            <p:cNvSpPr>
              <a:spLocks noChangeShapeType="1"/>
            </p:cNvSpPr>
            <p:nvPr/>
          </p:nvSpPr>
          <p:spPr bwMode="auto">
            <a:xfrm>
              <a:off x="6011863" y="1787525"/>
              <a:ext cx="20637"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91" name="Line 468"/>
            <p:cNvSpPr>
              <a:spLocks noChangeShapeType="1"/>
            </p:cNvSpPr>
            <p:nvPr/>
          </p:nvSpPr>
          <p:spPr bwMode="auto">
            <a:xfrm>
              <a:off x="6032500" y="1765300"/>
              <a:ext cx="12065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92" name="Line 469"/>
            <p:cNvSpPr>
              <a:spLocks noChangeShapeType="1"/>
            </p:cNvSpPr>
            <p:nvPr/>
          </p:nvSpPr>
          <p:spPr bwMode="auto">
            <a:xfrm>
              <a:off x="6011863" y="1787525"/>
              <a:ext cx="1016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93" name="Line 470"/>
            <p:cNvSpPr>
              <a:spLocks noChangeShapeType="1"/>
            </p:cNvSpPr>
            <p:nvPr/>
          </p:nvSpPr>
          <p:spPr bwMode="auto">
            <a:xfrm>
              <a:off x="6051550" y="1787525"/>
              <a:ext cx="8255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94" name="Freeform 471"/>
            <p:cNvSpPr>
              <a:spLocks/>
            </p:cNvSpPr>
            <p:nvPr/>
          </p:nvSpPr>
          <p:spPr bwMode="auto">
            <a:xfrm>
              <a:off x="6113463" y="1787525"/>
              <a:ext cx="60325" cy="1588"/>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95" name="Rectangle 472"/>
            <p:cNvSpPr>
              <a:spLocks noChangeArrowheads="1"/>
            </p:cNvSpPr>
            <p:nvPr/>
          </p:nvSpPr>
          <p:spPr bwMode="auto">
            <a:xfrm>
              <a:off x="6072188" y="1611313"/>
              <a:ext cx="41275"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96" name="Rectangle 473"/>
            <p:cNvSpPr>
              <a:spLocks noChangeArrowheads="1"/>
            </p:cNvSpPr>
            <p:nvPr/>
          </p:nvSpPr>
          <p:spPr bwMode="auto">
            <a:xfrm>
              <a:off x="6072188" y="1611313"/>
              <a:ext cx="61912"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97" name="Freeform 474"/>
            <p:cNvSpPr>
              <a:spLocks/>
            </p:cNvSpPr>
            <p:nvPr/>
          </p:nvSpPr>
          <p:spPr bwMode="auto">
            <a:xfrm>
              <a:off x="6678613" y="1743075"/>
              <a:ext cx="61912" cy="109538"/>
            </a:xfrm>
            <a:custGeom>
              <a:avLst/>
              <a:gdLst>
                <a:gd name="T0" fmla="*/ 0 w 42"/>
                <a:gd name="T1" fmla="*/ 0 h 69"/>
                <a:gd name="T2" fmla="*/ 2147483647 w 42"/>
                <a:gd name="T3" fmla="*/ 2147483647 h 69"/>
                <a:gd name="T4" fmla="*/ 2147483647 w 42"/>
                <a:gd name="T5" fmla="*/ 2147483647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098" name="AutoShape 475"/>
            <p:cNvSpPr>
              <a:spLocks noChangeArrowheads="1"/>
            </p:cNvSpPr>
            <p:nvPr/>
          </p:nvSpPr>
          <p:spPr bwMode="auto">
            <a:xfrm>
              <a:off x="6518275" y="1611313"/>
              <a:ext cx="180975" cy="109537"/>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099" name="AutoShape 476"/>
            <p:cNvSpPr>
              <a:spLocks noChangeArrowheads="1"/>
            </p:cNvSpPr>
            <p:nvPr/>
          </p:nvSpPr>
          <p:spPr bwMode="auto">
            <a:xfrm>
              <a:off x="6497638" y="1590675"/>
              <a:ext cx="222250" cy="152400"/>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00" name="Rectangle 477"/>
            <p:cNvSpPr>
              <a:spLocks noChangeArrowheads="1"/>
            </p:cNvSpPr>
            <p:nvPr/>
          </p:nvSpPr>
          <p:spPr bwMode="auto">
            <a:xfrm>
              <a:off x="6557963" y="1633538"/>
              <a:ext cx="120650"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01" name="Rectangle 478"/>
            <p:cNvSpPr>
              <a:spLocks noChangeArrowheads="1"/>
            </p:cNvSpPr>
            <p:nvPr/>
          </p:nvSpPr>
          <p:spPr bwMode="auto">
            <a:xfrm>
              <a:off x="6557963" y="1633538"/>
              <a:ext cx="141287" cy="8731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02" name="Freeform 479"/>
            <p:cNvSpPr>
              <a:spLocks/>
            </p:cNvSpPr>
            <p:nvPr/>
          </p:nvSpPr>
          <p:spPr bwMode="auto">
            <a:xfrm>
              <a:off x="6719888" y="1830388"/>
              <a:ext cx="39687" cy="66675"/>
            </a:xfrm>
            <a:custGeom>
              <a:avLst/>
              <a:gdLst>
                <a:gd name="T0" fmla="*/ 2147483647 w 27"/>
                <a:gd name="T1" fmla="*/ 0 h 42"/>
                <a:gd name="T2" fmla="*/ 2147483647 w 27"/>
                <a:gd name="T3" fmla="*/ 0 h 42"/>
                <a:gd name="T4" fmla="*/ 2147483647 w 27"/>
                <a:gd name="T5" fmla="*/ 2147483647 h 42"/>
                <a:gd name="T6" fmla="*/ 2147483647 w 27"/>
                <a:gd name="T7" fmla="*/ 2147483647 h 42"/>
                <a:gd name="T8" fmla="*/ 2147483647 w 27"/>
                <a:gd name="T9" fmla="*/ 2147483647 h 42"/>
                <a:gd name="T10" fmla="*/ 2147483647 w 27"/>
                <a:gd name="T11" fmla="*/ 2147483647 h 42"/>
                <a:gd name="T12" fmla="*/ 0 w 27"/>
                <a:gd name="T13" fmla="*/ 2147483647 h 42"/>
                <a:gd name="T14" fmla="*/ 0 w 27"/>
                <a:gd name="T15" fmla="*/ 2147483647 h 42"/>
                <a:gd name="T16" fmla="*/ 0 w 27"/>
                <a:gd name="T17" fmla="*/ 0 h 42"/>
                <a:gd name="T18" fmla="*/ 2147483647 w 2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2"/>
                <a:gd name="T32" fmla="*/ 27 w 27"/>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2">
                  <a:moveTo>
                    <a:pt x="14" y="0"/>
                  </a:moveTo>
                  <a:lnTo>
                    <a:pt x="14" y="0"/>
                  </a:lnTo>
                  <a:lnTo>
                    <a:pt x="27" y="14"/>
                  </a:lnTo>
                  <a:lnTo>
                    <a:pt x="27" y="28"/>
                  </a:lnTo>
                  <a:lnTo>
                    <a:pt x="14" y="42"/>
                  </a:lnTo>
                  <a:lnTo>
                    <a:pt x="0" y="28"/>
                  </a:lnTo>
                  <a:lnTo>
                    <a:pt x="0" y="14"/>
                  </a:lnTo>
                  <a:lnTo>
                    <a:pt x="0" y="0"/>
                  </a:lnTo>
                  <a:lnTo>
                    <a:pt x="14" y="0"/>
                  </a:lnTo>
                  <a:close/>
                </a:path>
              </a:pathLst>
            </a:custGeom>
            <a:solidFill>
              <a:srgbClr val="CF924C"/>
            </a:solidFill>
            <a:ln w="31750">
              <a:solidFill>
                <a:srgbClr val="CF924C"/>
              </a:solidFill>
              <a:prstDash val="solid"/>
              <a:round/>
              <a:headEnd/>
              <a:tailEnd/>
            </a:ln>
          </p:spPr>
          <p:txBody>
            <a:bodyPr/>
            <a:lstStyle/>
            <a:p>
              <a:endParaRPr lang="en-US"/>
            </a:p>
          </p:txBody>
        </p:sp>
        <p:pic>
          <p:nvPicPr>
            <p:cNvPr id="27103" name="Picture 4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1633538"/>
              <a:ext cx="100012"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04" name="Line 481"/>
            <p:cNvSpPr>
              <a:spLocks noChangeShapeType="1"/>
            </p:cNvSpPr>
            <p:nvPr/>
          </p:nvSpPr>
          <p:spPr bwMode="auto">
            <a:xfrm>
              <a:off x="6719888" y="1852613"/>
              <a:ext cx="1587"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05" name="Freeform 482"/>
            <p:cNvSpPr>
              <a:spLocks/>
            </p:cNvSpPr>
            <p:nvPr/>
          </p:nvSpPr>
          <p:spPr bwMode="auto">
            <a:xfrm>
              <a:off x="6740525" y="1852613"/>
              <a:ext cx="1588" cy="1587"/>
            </a:xfrm>
            <a:custGeom>
              <a:avLst/>
              <a:gdLst>
                <a:gd name="T0" fmla="*/ 0 w 1465"/>
                <a:gd name="T1" fmla="*/ 0 h 1588"/>
                <a:gd name="T2" fmla="*/ 0 w 1465"/>
                <a:gd name="T3" fmla="*/ 0 h 1588"/>
                <a:gd name="T4" fmla="*/ 0 w 1465"/>
                <a:gd name="T5" fmla="*/ 0 h 1588"/>
                <a:gd name="T6" fmla="*/ 0 60000 65536"/>
                <a:gd name="T7" fmla="*/ 0 60000 65536"/>
                <a:gd name="T8" fmla="*/ 0 60000 65536"/>
                <a:gd name="T9" fmla="*/ 0 w 1465"/>
                <a:gd name="T10" fmla="*/ 0 h 1588"/>
                <a:gd name="T11" fmla="*/ 1465 w 1465"/>
                <a:gd name="T12" fmla="*/ 1588 h 1588"/>
              </a:gdLst>
              <a:ahLst/>
              <a:cxnLst>
                <a:cxn ang="T6">
                  <a:pos x="T0" y="T1"/>
                </a:cxn>
                <a:cxn ang="T7">
                  <a:pos x="T2" y="T3"/>
                </a:cxn>
                <a:cxn ang="T8">
                  <a:pos x="T4" y="T5"/>
                </a:cxn>
              </a:cxnLst>
              <a:rect l="T9" t="T10" r="T11" b="T12"/>
              <a:pathLst>
                <a:path w="1465" h="1588">
                  <a:moveTo>
                    <a:pt x="0" y="0"/>
                  </a:moveTo>
                  <a:lnTo>
                    <a:pt x="0" y="0"/>
                  </a:lnTo>
                  <a:close/>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106" name="Rectangle 483"/>
            <p:cNvSpPr>
              <a:spLocks noChangeArrowheads="1"/>
            </p:cNvSpPr>
            <p:nvPr/>
          </p:nvSpPr>
          <p:spPr bwMode="auto">
            <a:xfrm>
              <a:off x="6538913" y="1720850"/>
              <a:ext cx="139700" cy="44450"/>
            </a:xfrm>
            <a:prstGeom prst="rect">
              <a:avLst/>
            </a:prstGeom>
            <a:solidFill>
              <a:srgbClr val="CF924C"/>
            </a:solidFill>
            <a:ln w="31750">
              <a:solidFill>
                <a:srgbClr val="CF924C"/>
              </a:solidFill>
              <a:miter lim="800000"/>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07" name="Freeform 484"/>
            <p:cNvSpPr>
              <a:spLocks/>
            </p:cNvSpPr>
            <p:nvPr/>
          </p:nvSpPr>
          <p:spPr bwMode="auto">
            <a:xfrm>
              <a:off x="6518275" y="1765300"/>
              <a:ext cx="180975" cy="44450"/>
            </a:xfrm>
            <a:custGeom>
              <a:avLst/>
              <a:gdLst>
                <a:gd name="T0" fmla="*/ 2147483647 w 124"/>
                <a:gd name="T1" fmla="*/ 0 h 28"/>
                <a:gd name="T2" fmla="*/ 0 w 124"/>
                <a:gd name="T3" fmla="*/ 2147483647 h 28"/>
                <a:gd name="T4" fmla="*/ 2147483647 w 124"/>
                <a:gd name="T5" fmla="*/ 2147483647 h 28"/>
                <a:gd name="T6" fmla="*/ 2147483647 w 124"/>
                <a:gd name="T7" fmla="*/ 0 h 28"/>
                <a:gd name="T8" fmla="*/ 2147483647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108" name="Line 485"/>
            <p:cNvSpPr>
              <a:spLocks noChangeShapeType="1"/>
            </p:cNvSpPr>
            <p:nvPr/>
          </p:nvSpPr>
          <p:spPr bwMode="auto">
            <a:xfrm>
              <a:off x="6538913" y="1787525"/>
              <a:ext cx="1905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09" name="Line 486"/>
            <p:cNvSpPr>
              <a:spLocks noChangeShapeType="1"/>
            </p:cNvSpPr>
            <p:nvPr/>
          </p:nvSpPr>
          <p:spPr bwMode="auto">
            <a:xfrm>
              <a:off x="6557963" y="1765300"/>
              <a:ext cx="12065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10" name="Line 487"/>
            <p:cNvSpPr>
              <a:spLocks noChangeShapeType="1"/>
            </p:cNvSpPr>
            <p:nvPr/>
          </p:nvSpPr>
          <p:spPr bwMode="auto">
            <a:xfrm>
              <a:off x="6538913" y="1787525"/>
              <a:ext cx="100012"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11" name="Line 488"/>
            <p:cNvSpPr>
              <a:spLocks noChangeShapeType="1"/>
            </p:cNvSpPr>
            <p:nvPr/>
          </p:nvSpPr>
          <p:spPr bwMode="auto">
            <a:xfrm>
              <a:off x="6578600" y="1787525"/>
              <a:ext cx="79375"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12" name="Freeform 489"/>
            <p:cNvSpPr>
              <a:spLocks/>
            </p:cNvSpPr>
            <p:nvPr/>
          </p:nvSpPr>
          <p:spPr bwMode="auto">
            <a:xfrm>
              <a:off x="6638925" y="1787525"/>
              <a:ext cx="60325" cy="1588"/>
            </a:xfrm>
            <a:custGeom>
              <a:avLst/>
              <a:gdLst>
                <a:gd name="T0" fmla="*/ 0 w 41"/>
                <a:gd name="T1" fmla="*/ 0 h 1588"/>
                <a:gd name="T2" fmla="*/ 2147483647 w 41"/>
                <a:gd name="T3" fmla="*/ 0 h 1588"/>
                <a:gd name="T4" fmla="*/ 2147483647 w 41"/>
                <a:gd name="T5" fmla="*/ 0 h 1588"/>
                <a:gd name="T6" fmla="*/ 0 60000 65536"/>
                <a:gd name="T7" fmla="*/ 0 60000 65536"/>
                <a:gd name="T8" fmla="*/ 0 60000 65536"/>
                <a:gd name="T9" fmla="*/ 0 w 41"/>
                <a:gd name="T10" fmla="*/ 0 h 1588"/>
                <a:gd name="T11" fmla="*/ 41 w 41"/>
                <a:gd name="T12" fmla="*/ 1588 h 1588"/>
              </a:gdLst>
              <a:ahLst/>
              <a:cxnLst>
                <a:cxn ang="T6">
                  <a:pos x="T0" y="T1"/>
                </a:cxn>
                <a:cxn ang="T7">
                  <a:pos x="T2" y="T3"/>
                </a:cxn>
                <a:cxn ang="T8">
                  <a:pos x="T4" y="T5"/>
                </a:cxn>
              </a:cxnLst>
              <a:rect l="T9" t="T10" r="T11" b="T12"/>
              <a:pathLst>
                <a:path w="41" h="1588">
                  <a:moveTo>
                    <a:pt x="0" y="0"/>
                  </a:moveTo>
                  <a:lnTo>
                    <a:pt x="27" y="0"/>
                  </a:lnTo>
                  <a:lnTo>
                    <a:pt x="41" y="0"/>
                  </a:lnTo>
                </a:path>
              </a:pathLst>
            </a:custGeom>
            <a:noFill/>
            <a:ln w="317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113" name="Rectangle 490"/>
            <p:cNvSpPr>
              <a:spLocks noChangeArrowheads="1"/>
            </p:cNvSpPr>
            <p:nvPr/>
          </p:nvSpPr>
          <p:spPr bwMode="auto">
            <a:xfrm>
              <a:off x="6599238" y="1611313"/>
              <a:ext cx="39687"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14" name="Rectangle 491"/>
            <p:cNvSpPr>
              <a:spLocks noChangeArrowheads="1"/>
            </p:cNvSpPr>
            <p:nvPr/>
          </p:nvSpPr>
          <p:spPr bwMode="auto">
            <a:xfrm>
              <a:off x="6599238" y="1611313"/>
              <a:ext cx="58737" cy="88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115" name="Rectangle 492"/>
            <p:cNvSpPr>
              <a:spLocks noChangeArrowheads="1"/>
            </p:cNvSpPr>
            <p:nvPr/>
          </p:nvSpPr>
          <p:spPr bwMode="auto">
            <a:xfrm>
              <a:off x="1989138" y="5500688"/>
              <a:ext cx="987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network link:</a:t>
              </a:r>
              <a:endParaRPr lang="en-GB" altLang="en-US" sz="2400">
                <a:latin typeface="Times" charset="0"/>
              </a:endParaRPr>
            </a:p>
          </p:txBody>
        </p:sp>
        <p:sp>
          <p:nvSpPr>
            <p:cNvPr id="27116" name="Freeform 495"/>
            <p:cNvSpPr>
              <a:spLocks/>
            </p:cNvSpPr>
            <p:nvPr/>
          </p:nvSpPr>
          <p:spPr bwMode="auto">
            <a:xfrm>
              <a:off x="4584700" y="2992438"/>
              <a:ext cx="101600" cy="133350"/>
            </a:xfrm>
            <a:custGeom>
              <a:avLst/>
              <a:gdLst>
                <a:gd name="T0" fmla="*/ 2147483647 w 69"/>
                <a:gd name="T1" fmla="*/ 2147483647 h 83"/>
                <a:gd name="T2" fmla="*/ 0 w 69"/>
                <a:gd name="T3" fmla="*/ 2147483647 h 83"/>
                <a:gd name="T4" fmla="*/ 0 w 69"/>
                <a:gd name="T5" fmla="*/ 0 h 83"/>
                <a:gd name="T6" fmla="*/ 2147483647 w 69"/>
                <a:gd name="T7" fmla="*/ 2147483647 h 83"/>
                <a:gd name="T8" fmla="*/ 2147483647 w 69"/>
                <a:gd name="T9" fmla="*/ 2147483647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28" y="69"/>
                  </a:moveTo>
                  <a:lnTo>
                    <a:pt x="0" y="83"/>
                  </a:lnTo>
                  <a:lnTo>
                    <a:pt x="0" y="0"/>
                  </a:lnTo>
                  <a:lnTo>
                    <a:pt x="69" y="55"/>
                  </a:lnTo>
                  <a:lnTo>
                    <a:pt x="28" y="69"/>
                  </a:lnTo>
                  <a:close/>
                </a:path>
              </a:pathLst>
            </a:custGeom>
            <a:solidFill>
              <a:srgbClr val="000000"/>
            </a:solidFill>
            <a:ln w="31750">
              <a:solidFill>
                <a:srgbClr val="000000"/>
              </a:solidFill>
              <a:prstDash val="solid"/>
              <a:round/>
              <a:headEnd/>
              <a:tailEnd/>
            </a:ln>
          </p:spPr>
          <p:txBody>
            <a:bodyPr/>
            <a:lstStyle/>
            <a:p>
              <a:endParaRPr lang="en-US"/>
            </a:p>
          </p:txBody>
        </p:sp>
        <p:sp>
          <p:nvSpPr>
            <p:cNvPr id="27117" name="Line 496"/>
            <p:cNvSpPr>
              <a:spLocks noChangeShapeType="1"/>
            </p:cNvSpPr>
            <p:nvPr/>
          </p:nvSpPr>
          <p:spPr bwMode="auto">
            <a:xfrm flipH="1" flipV="1">
              <a:off x="4625975" y="3103563"/>
              <a:ext cx="161925" cy="415925"/>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18" name="Freeform 497"/>
            <p:cNvSpPr>
              <a:spLocks/>
            </p:cNvSpPr>
            <p:nvPr/>
          </p:nvSpPr>
          <p:spPr bwMode="auto">
            <a:xfrm>
              <a:off x="5070475" y="4087813"/>
              <a:ext cx="101600" cy="133350"/>
            </a:xfrm>
            <a:custGeom>
              <a:avLst/>
              <a:gdLst>
                <a:gd name="T0" fmla="*/ 2147483647 w 69"/>
                <a:gd name="T1" fmla="*/ 2147483647 h 83"/>
                <a:gd name="T2" fmla="*/ 2147483647 w 69"/>
                <a:gd name="T3" fmla="*/ 0 h 83"/>
                <a:gd name="T4" fmla="*/ 2147483647 w 69"/>
                <a:gd name="T5" fmla="*/ 2147483647 h 83"/>
                <a:gd name="T6" fmla="*/ 0 w 69"/>
                <a:gd name="T7" fmla="*/ 2147483647 h 83"/>
                <a:gd name="T8" fmla="*/ 2147483647 w 69"/>
                <a:gd name="T9" fmla="*/ 2147483647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42" y="27"/>
                  </a:moveTo>
                  <a:lnTo>
                    <a:pt x="69" y="0"/>
                  </a:lnTo>
                  <a:lnTo>
                    <a:pt x="69" y="83"/>
                  </a:lnTo>
                  <a:lnTo>
                    <a:pt x="0" y="41"/>
                  </a:lnTo>
                  <a:lnTo>
                    <a:pt x="42" y="27"/>
                  </a:lnTo>
                  <a:close/>
                </a:path>
              </a:pathLst>
            </a:custGeom>
            <a:solidFill>
              <a:srgbClr val="000000"/>
            </a:solidFill>
            <a:ln w="31750">
              <a:solidFill>
                <a:srgbClr val="000000"/>
              </a:solidFill>
              <a:prstDash val="solid"/>
              <a:round/>
              <a:headEnd/>
              <a:tailEnd/>
            </a:ln>
          </p:spPr>
          <p:txBody>
            <a:bodyPr/>
            <a:lstStyle/>
            <a:p>
              <a:endParaRPr lang="en-US"/>
            </a:p>
          </p:txBody>
        </p:sp>
        <p:sp>
          <p:nvSpPr>
            <p:cNvPr id="27119" name="Line 498"/>
            <p:cNvSpPr>
              <a:spLocks noChangeShapeType="1"/>
            </p:cNvSpPr>
            <p:nvPr/>
          </p:nvSpPr>
          <p:spPr bwMode="auto">
            <a:xfrm>
              <a:off x="4929188" y="3824288"/>
              <a:ext cx="182562" cy="28575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20" name="Freeform 499"/>
            <p:cNvSpPr>
              <a:spLocks/>
            </p:cNvSpPr>
            <p:nvPr/>
          </p:nvSpPr>
          <p:spPr bwMode="auto">
            <a:xfrm>
              <a:off x="4240213" y="4021138"/>
              <a:ext cx="101600" cy="111125"/>
            </a:xfrm>
            <a:custGeom>
              <a:avLst/>
              <a:gdLst>
                <a:gd name="T0" fmla="*/ 2147483647 w 69"/>
                <a:gd name="T1" fmla="*/ 2147483647 h 69"/>
                <a:gd name="T2" fmla="*/ 2147483647 w 69"/>
                <a:gd name="T3" fmla="*/ 2147483647 h 69"/>
                <a:gd name="T4" fmla="*/ 0 w 69"/>
                <a:gd name="T5" fmla="*/ 2147483647 h 69"/>
                <a:gd name="T6" fmla="*/ 2147483647 w 69"/>
                <a:gd name="T7" fmla="*/ 0 h 69"/>
                <a:gd name="T8" fmla="*/ 2147483647 w 69"/>
                <a:gd name="T9" fmla="*/ 2147483647 h 69"/>
                <a:gd name="T10" fmla="*/ 0 60000 65536"/>
                <a:gd name="T11" fmla="*/ 0 60000 65536"/>
                <a:gd name="T12" fmla="*/ 0 60000 65536"/>
                <a:gd name="T13" fmla="*/ 0 60000 65536"/>
                <a:gd name="T14" fmla="*/ 0 60000 65536"/>
                <a:gd name="T15" fmla="*/ 0 w 69"/>
                <a:gd name="T16" fmla="*/ 0 h 69"/>
                <a:gd name="T17" fmla="*/ 69 w 69"/>
                <a:gd name="T18" fmla="*/ 69 h 69"/>
              </a:gdLst>
              <a:ahLst/>
              <a:cxnLst>
                <a:cxn ang="T10">
                  <a:pos x="T0" y="T1"/>
                </a:cxn>
                <a:cxn ang="T11">
                  <a:pos x="T2" y="T3"/>
                </a:cxn>
                <a:cxn ang="T12">
                  <a:pos x="T4" y="T5"/>
                </a:cxn>
                <a:cxn ang="T13">
                  <a:pos x="T6" y="T7"/>
                </a:cxn>
                <a:cxn ang="T14">
                  <a:pos x="T8" y="T9"/>
                </a:cxn>
              </a:cxnLst>
              <a:rect l="T15" t="T16" r="T17" b="T18"/>
              <a:pathLst>
                <a:path w="69" h="69">
                  <a:moveTo>
                    <a:pt x="42" y="28"/>
                  </a:moveTo>
                  <a:lnTo>
                    <a:pt x="69" y="56"/>
                  </a:lnTo>
                  <a:lnTo>
                    <a:pt x="0" y="69"/>
                  </a:lnTo>
                  <a:lnTo>
                    <a:pt x="28" y="0"/>
                  </a:lnTo>
                  <a:lnTo>
                    <a:pt x="42" y="28"/>
                  </a:lnTo>
                  <a:close/>
                </a:path>
              </a:pathLst>
            </a:custGeom>
            <a:solidFill>
              <a:srgbClr val="000000"/>
            </a:solidFill>
            <a:ln w="31750">
              <a:solidFill>
                <a:srgbClr val="000000"/>
              </a:solidFill>
              <a:prstDash val="solid"/>
              <a:round/>
              <a:headEnd/>
              <a:tailEnd/>
            </a:ln>
          </p:spPr>
          <p:txBody>
            <a:bodyPr/>
            <a:lstStyle/>
            <a:p>
              <a:endParaRPr lang="en-US"/>
            </a:p>
          </p:txBody>
        </p:sp>
        <p:sp>
          <p:nvSpPr>
            <p:cNvPr id="27121" name="Line 500"/>
            <p:cNvSpPr>
              <a:spLocks noChangeShapeType="1"/>
            </p:cNvSpPr>
            <p:nvPr/>
          </p:nvSpPr>
          <p:spPr bwMode="auto">
            <a:xfrm flipH="1">
              <a:off x="4322763" y="3802063"/>
              <a:ext cx="261937" cy="2413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22" name="Freeform 501"/>
            <p:cNvSpPr>
              <a:spLocks/>
            </p:cNvSpPr>
            <p:nvPr/>
          </p:nvSpPr>
          <p:spPr bwMode="auto">
            <a:xfrm>
              <a:off x="3937000" y="4065588"/>
              <a:ext cx="101600" cy="133350"/>
            </a:xfrm>
            <a:custGeom>
              <a:avLst/>
              <a:gdLst>
                <a:gd name="T0" fmla="*/ 2147483647 w 69"/>
                <a:gd name="T1" fmla="*/ 2147483647 h 83"/>
                <a:gd name="T2" fmla="*/ 0 w 69"/>
                <a:gd name="T3" fmla="*/ 2147483647 h 83"/>
                <a:gd name="T4" fmla="*/ 2147483647 w 69"/>
                <a:gd name="T5" fmla="*/ 0 h 83"/>
                <a:gd name="T6" fmla="*/ 2147483647 w 69"/>
                <a:gd name="T7" fmla="*/ 2147483647 h 83"/>
                <a:gd name="T8" fmla="*/ 2147483647 w 69"/>
                <a:gd name="T9" fmla="*/ 2147483647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42" y="55"/>
                  </a:moveTo>
                  <a:lnTo>
                    <a:pt x="0" y="41"/>
                  </a:lnTo>
                  <a:lnTo>
                    <a:pt x="69" y="0"/>
                  </a:lnTo>
                  <a:lnTo>
                    <a:pt x="69" y="83"/>
                  </a:lnTo>
                  <a:lnTo>
                    <a:pt x="42" y="55"/>
                  </a:lnTo>
                  <a:close/>
                </a:path>
              </a:pathLst>
            </a:custGeom>
            <a:solidFill>
              <a:srgbClr val="000000"/>
            </a:solidFill>
            <a:ln w="31750">
              <a:solidFill>
                <a:srgbClr val="000000"/>
              </a:solidFill>
              <a:prstDash val="solid"/>
              <a:round/>
              <a:headEnd/>
              <a:tailEnd/>
            </a:ln>
          </p:spPr>
          <p:txBody>
            <a:bodyPr/>
            <a:lstStyle/>
            <a:p>
              <a:endParaRPr lang="en-US"/>
            </a:p>
          </p:txBody>
        </p:sp>
        <p:sp>
          <p:nvSpPr>
            <p:cNvPr id="27123" name="Line 502"/>
            <p:cNvSpPr>
              <a:spLocks noChangeShapeType="1"/>
            </p:cNvSpPr>
            <p:nvPr/>
          </p:nvSpPr>
          <p:spPr bwMode="auto">
            <a:xfrm flipV="1">
              <a:off x="3817938" y="4176713"/>
              <a:ext cx="160337" cy="35083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24" name="Rectangle 503"/>
            <p:cNvSpPr>
              <a:spLocks noChangeArrowheads="1"/>
            </p:cNvSpPr>
            <p:nvPr/>
          </p:nvSpPr>
          <p:spPr bwMode="auto">
            <a:xfrm>
              <a:off x="3263900" y="2192338"/>
              <a:ext cx="1571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Zapf Dingbats" charset="0"/>
                </a:rPr>
                <a:t>%</a:t>
              </a:r>
              <a:endParaRPr lang="en-GB" altLang="en-US" sz="2400">
                <a:latin typeface="Zapf Dingbats" charset="0"/>
              </a:endParaRPr>
            </a:p>
          </p:txBody>
        </p:sp>
        <p:sp>
          <p:nvSpPr>
            <p:cNvPr id="27125" name="Rectangle 504"/>
            <p:cNvSpPr>
              <a:spLocks noChangeArrowheads="1"/>
            </p:cNvSpPr>
            <p:nvPr/>
          </p:nvSpPr>
          <p:spPr bwMode="auto">
            <a:xfrm>
              <a:off x="931863" y="2862263"/>
              <a:ext cx="1603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Zapf Dingbats" charset="0"/>
                </a:rPr>
                <a:t>%</a:t>
              </a:r>
              <a:endParaRPr lang="en-GB" altLang="en-US" sz="2400">
                <a:latin typeface="Zapf Dingbats" charset="0"/>
              </a:endParaRPr>
            </a:p>
          </p:txBody>
        </p:sp>
        <p:sp>
          <p:nvSpPr>
            <p:cNvPr id="27126" name="Rectangle 505"/>
            <p:cNvSpPr>
              <a:spLocks noChangeArrowheads="1"/>
            </p:cNvSpPr>
            <p:nvPr/>
          </p:nvSpPr>
          <p:spPr bwMode="auto">
            <a:xfrm>
              <a:off x="779463" y="2513013"/>
              <a:ext cx="1603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Zapf Dingbats" charset="0"/>
                </a:rPr>
                <a:t>%</a:t>
              </a:r>
              <a:endParaRPr lang="en-GB" altLang="en-US" sz="2400">
                <a:latin typeface="Zapf Dingbats" charset="0"/>
              </a:endParaRPr>
            </a:p>
          </p:txBody>
        </p:sp>
        <p:sp>
          <p:nvSpPr>
            <p:cNvPr id="995" name="Rectangle 994"/>
            <p:cNvSpPr>
              <a:spLocks noChangeArrowheads="1"/>
            </p:cNvSpPr>
            <p:nvPr/>
          </p:nvSpPr>
          <p:spPr bwMode="auto">
            <a:xfrm rot="-2447990">
              <a:off x="3787775" y="3905250"/>
              <a:ext cx="3432175" cy="193675"/>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996" name="Rectangle 995"/>
            <p:cNvSpPr>
              <a:spLocks noChangeArrowheads="1"/>
            </p:cNvSpPr>
            <p:nvPr/>
          </p:nvSpPr>
          <p:spPr bwMode="auto">
            <a:xfrm rot="2820140">
              <a:off x="4716463" y="5003800"/>
              <a:ext cx="1373187" cy="157163"/>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997" name="Rectangle 996"/>
            <p:cNvSpPr>
              <a:spLocks noChangeArrowheads="1"/>
            </p:cNvSpPr>
            <p:nvPr/>
          </p:nvSpPr>
          <p:spPr bwMode="auto">
            <a:xfrm rot="1532896">
              <a:off x="5557838" y="4256088"/>
              <a:ext cx="1373187" cy="15875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998" name="Rectangle 997"/>
            <p:cNvSpPr>
              <a:spLocks noChangeArrowheads="1"/>
            </p:cNvSpPr>
            <p:nvPr/>
          </p:nvSpPr>
          <p:spPr bwMode="auto">
            <a:xfrm rot="4569917">
              <a:off x="5780088" y="2627312"/>
              <a:ext cx="947738" cy="125413"/>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999" name="Rectangle 998"/>
            <p:cNvSpPr>
              <a:spLocks noChangeArrowheads="1"/>
            </p:cNvSpPr>
            <p:nvPr/>
          </p:nvSpPr>
          <p:spPr bwMode="auto">
            <a:xfrm rot="1828541">
              <a:off x="6273800" y="3444875"/>
              <a:ext cx="692150" cy="179388"/>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1000" name="Rectangle 999"/>
            <p:cNvSpPr>
              <a:spLocks noChangeArrowheads="1"/>
            </p:cNvSpPr>
            <p:nvPr/>
          </p:nvSpPr>
          <p:spPr bwMode="auto">
            <a:xfrm rot="2611268">
              <a:off x="3963988" y="2890838"/>
              <a:ext cx="460375" cy="1143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1001" name="Rectangle 1000"/>
            <p:cNvSpPr>
              <a:spLocks noChangeArrowheads="1"/>
            </p:cNvSpPr>
            <p:nvPr/>
          </p:nvSpPr>
          <p:spPr bwMode="auto">
            <a:xfrm rot="-2447990">
              <a:off x="2836863" y="3502025"/>
              <a:ext cx="2136775" cy="169863"/>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1002" name="Rectangle 1001"/>
            <p:cNvSpPr>
              <a:spLocks noChangeArrowheads="1"/>
            </p:cNvSpPr>
            <p:nvPr/>
          </p:nvSpPr>
          <p:spPr bwMode="auto">
            <a:xfrm rot="5400000">
              <a:off x="2288382" y="2772569"/>
              <a:ext cx="582612" cy="762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1003" name="Cloud"/>
            <p:cNvSpPr>
              <a:spLocks noChangeAspect="1" noEditPoints="1" noChangeArrowheads="1"/>
            </p:cNvSpPr>
            <p:nvPr/>
          </p:nvSpPr>
          <p:spPr bwMode="auto">
            <a:xfrm>
              <a:off x="865826" y="2130689"/>
              <a:ext cx="1066800" cy="7704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34" charset="0"/>
                <a:ea typeface="宋体" pitchFamily="2" charset="-122"/>
              </a:endParaRPr>
            </a:p>
          </p:txBody>
        </p:sp>
        <p:sp>
          <p:nvSpPr>
            <p:cNvPr id="27138" name="Rectangle 23"/>
            <p:cNvSpPr>
              <a:spLocks noChangeArrowheads="1"/>
            </p:cNvSpPr>
            <p:nvPr/>
          </p:nvSpPr>
          <p:spPr bwMode="auto">
            <a:xfrm>
              <a:off x="1230313" y="2455863"/>
              <a:ext cx="2873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algn="l"/>
              <a:r>
                <a:rPr lang="en-GB" altLang="en-US">
                  <a:solidFill>
                    <a:srgbClr val="000000"/>
                  </a:solidFill>
                  <a:latin typeface="Arial" charset="0"/>
                </a:rPr>
                <a:t>ISP</a:t>
              </a:r>
              <a:endParaRPr lang="en-GB" altLang="en-US" sz="2400">
                <a:latin typeface="Times" charset="0"/>
              </a:endParaRPr>
            </a:p>
          </p:txBody>
        </p:sp>
        <p:sp>
          <p:nvSpPr>
            <p:cNvPr id="1005" name="Rectangle 1004"/>
            <p:cNvSpPr>
              <a:spLocks noChangeArrowheads="1"/>
            </p:cNvSpPr>
            <p:nvPr/>
          </p:nvSpPr>
          <p:spPr bwMode="auto">
            <a:xfrm rot="2820140">
              <a:off x="3612356" y="4148932"/>
              <a:ext cx="1160463" cy="95250"/>
            </a:xfrm>
            <a:prstGeom prst="rect">
              <a:avLst/>
            </a:prstGeom>
            <a:gradFill rotWithShape="0">
              <a:gsLst>
                <a:gs pos="0">
                  <a:srgbClr val="8488C4"/>
                </a:gs>
                <a:gs pos="53000">
                  <a:srgbClr val="D4DEFF"/>
                </a:gs>
                <a:gs pos="83000">
                  <a:srgbClr val="D4DEFF"/>
                </a:gs>
                <a:gs pos="100000">
                  <a:srgbClr val="96AB94"/>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1006" name="Rectangle 1005"/>
            <p:cNvSpPr>
              <a:spLocks noChangeArrowheads="1"/>
            </p:cNvSpPr>
            <p:nvPr/>
          </p:nvSpPr>
          <p:spPr bwMode="auto">
            <a:xfrm>
              <a:off x="3005138" y="5567363"/>
              <a:ext cx="374650" cy="762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grpSp>
    </p:spTree>
    <p:extLst>
      <p:ext uri="{BB962C8B-B14F-4D97-AF65-F5344CB8AC3E}">
        <p14:creationId xmlns:p14="http://schemas.microsoft.com/office/powerpoint/2010/main" val="486720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36563" y="400050"/>
            <a:ext cx="8229600" cy="990600"/>
          </a:xfrm>
        </p:spPr>
        <p:txBody>
          <a:bodyPr>
            <a:normAutofit/>
          </a:bodyPr>
          <a:lstStyle/>
          <a:p>
            <a:pPr eaLnBrk="1" hangingPunct="1"/>
            <a:r>
              <a:rPr lang="en-GB" altLang="en-US" dirty="0"/>
              <a:t>A typical </a:t>
            </a:r>
            <a:r>
              <a:rPr lang="en-GB" altLang="en-US" dirty="0" smtClean="0"/>
              <a:t>Intranet</a:t>
            </a:r>
            <a:endParaRPr lang="en-GB" altLang="en-US" sz="2000" dirty="0"/>
          </a:p>
        </p:txBody>
      </p:sp>
      <p:sp>
        <p:nvSpPr>
          <p:cNvPr id="4" name="Rectangle 3"/>
          <p:cNvSpPr>
            <a:spLocks noChangeArrowheads="1"/>
          </p:cNvSpPr>
          <p:nvPr/>
        </p:nvSpPr>
        <p:spPr bwMode="auto">
          <a:xfrm>
            <a:off x="4291013" y="3200400"/>
            <a:ext cx="1066800" cy="1524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27652" name="Freeform 7"/>
          <p:cNvSpPr>
            <a:spLocks/>
          </p:cNvSpPr>
          <p:nvPr/>
        </p:nvSpPr>
        <p:spPr bwMode="auto">
          <a:xfrm>
            <a:off x="4625975" y="5365750"/>
            <a:ext cx="231775" cy="1009650"/>
          </a:xfrm>
          <a:custGeom>
            <a:avLst/>
            <a:gdLst>
              <a:gd name="T0" fmla="*/ 2147483647 w 146"/>
              <a:gd name="T1" fmla="*/ 0 h 636"/>
              <a:gd name="T2" fmla="*/ 2147483647 w 146"/>
              <a:gd name="T3" fmla="*/ 2147483647 h 636"/>
              <a:gd name="T4" fmla="*/ 2147483647 w 146"/>
              <a:gd name="T5" fmla="*/ 2147483647 h 636"/>
              <a:gd name="T6" fmla="*/ 2147483647 w 146"/>
              <a:gd name="T7" fmla="*/ 2147483647 h 636"/>
              <a:gd name="T8" fmla="*/ 0 w 146"/>
              <a:gd name="T9" fmla="*/ 2147483647 h 636"/>
              <a:gd name="T10" fmla="*/ 0 w 146"/>
              <a:gd name="T11" fmla="*/ 2147483647 h 636"/>
              <a:gd name="T12" fmla="*/ 0 60000 65536"/>
              <a:gd name="T13" fmla="*/ 0 60000 65536"/>
              <a:gd name="T14" fmla="*/ 0 60000 65536"/>
              <a:gd name="T15" fmla="*/ 0 60000 65536"/>
              <a:gd name="T16" fmla="*/ 0 60000 65536"/>
              <a:gd name="T17" fmla="*/ 0 60000 65536"/>
              <a:gd name="T18" fmla="*/ 0 w 146"/>
              <a:gd name="T19" fmla="*/ 0 h 636"/>
              <a:gd name="T20" fmla="*/ 146 w 146"/>
              <a:gd name="T21" fmla="*/ 636 h 636"/>
            </a:gdLst>
            <a:ahLst/>
            <a:cxnLst>
              <a:cxn ang="T12">
                <a:pos x="T0" y="T1"/>
              </a:cxn>
              <a:cxn ang="T13">
                <a:pos x="T2" y="T3"/>
              </a:cxn>
              <a:cxn ang="T14">
                <a:pos x="T4" y="T5"/>
              </a:cxn>
              <a:cxn ang="T15">
                <a:pos x="T6" y="T7"/>
              </a:cxn>
              <a:cxn ang="T16">
                <a:pos x="T8" y="T9"/>
              </a:cxn>
              <a:cxn ang="T17">
                <a:pos x="T10" y="T11"/>
              </a:cxn>
            </a:cxnLst>
            <a:rect l="T18" t="T19" r="T20" b="T21"/>
            <a:pathLst>
              <a:path w="146" h="636">
                <a:moveTo>
                  <a:pt x="146" y="0"/>
                </a:moveTo>
                <a:lnTo>
                  <a:pt x="114" y="230"/>
                </a:lnTo>
                <a:lnTo>
                  <a:pt x="48" y="424"/>
                </a:lnTo>
                <a:lnTo>
                  <a:pt x="16" y="583"/>
                </a:lnTo>
                <a:lnTo>
                  <a:pt x="0" y="636"/>
                </a:lnTo>
                <a:lnTo>
                  <a:pt x="0" y="60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3" name="Freeform 15"/>
          <p:cNvSpPr>
            <a:spLocks/>
          </p:cNvSpPr>
          <p:nvPr/>
        </p:nvSpPr>
        <p:spPr bwMode="auto">
          <a:xfrm>
            <a:off x="6823075" y="3686175"/>
            <a:ext cx="568325" cy="755650"/>
          </a:xfrm>
          <a:custGeom>
            <a:avLst/>
            <a:gdLst>
              <a:gd name="T0" fmla="*/ 2147483647 w 358"/>
              <a:gd name="T1" fmla="*/ 2147483647 h 476"/>
              <a:gd name="T2" fmla="*/ 2147483647 w 358"/>
              <a:gd name="T3" fmla="*/ 2147483647 h 476"/>
              <a:gd name="T4" fmla="*/ 2147483647 w 358"/>
              <a:gd name="T5" fmla="*/ 2147483647 h 476"/>
              <a:gd name="T6" fmla="*/ 2147483647 w 358"/>
              <a:gd name="T7" fmla="*/ 2147483647 h 476"/>
              <a:gd name="T8" fmla="*/ 2147483647 w 358"/>
              <a:gd name="T9" fmla="*/ 0 h 476"/>
              <a:gd name="T10" fmla="*/ 0 w 358"/>
              <a:gd name="T11" fmla="*/ 2147483647 h 476"/>
              <a:gd name="T12" fmla="*/ 0 60000 65536"/>
              <a:gd name="T13" fmla="*/ 0 60000 65536"/>
              <a:gd name="T14" fmla="*/ 0 60000 65536"/>
              <a:gd name="T15" fmla="*/ 0 60000 65536"/>
              <a:gd name="T16" fmla="*/ 0 60000 65536"/>
              <a:gd name="T17" fmla="*/ 0 60000 65536"/>
              <a:gd name="T18" fmla="*/ 0 w 358"/>
              <a:gd name="T19" fmla="*/ 0 h 476"/>
              <a:gd name="T20" fmla="*/ 358 w 358"/>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358" h="476">
                <a:moveTo>
                  <a:pt x="358" y="476"/>
                </a:moveTo>
                <a:lnTo>
                  <a:pt x="293" y="282"/>
                </a:lnTo>
                <a:lnTo>
                  <a:pt x="147" y="158"/>
                </a:lnTo>
                <a:lnTo>
                  <a:pt x="49" y="35"/>
                </a:lnTo>
                <a:lnTo>
                  <a:pt x="16" y="0"/>
                </a:lnTo>
                <a:lnTo>
                  <a:pt x="0" y="17"/>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4" name="Freeform 16"/>
          <p:cNvSpPr>
            <a:spLocks/>
          </p:cNvSpPr>
          <p:nvPr/>
        </p:nvSpPr>
        <p:spPr bwMode="auto">
          <a:xfrm>
            <a:off x="5865813" y="5170488"/>
            <a:ext cx="957262" cy="168275"/>
          </a:xfrm>
          <a:custGeom>
            <a:avLst/>
            <a:gdLst>
              <a:gd name="T0" fmla="*/ 2147483647 w 603"/>
              <a:gd name="T1" fmla="*/ 2147483647 h 106"/>
              <a:gd name="T2" fmla="*/ 2147483647 w 603"/>
              <a:gd name="T3" fmla="*/ 2147483647 h 106"/>
              <a:gd name="T4" fmla="*/ 2147483647 w 603"/>
              <a:gd name="T5" fmla="*/ 2147483647 h 106"/>
              <a:gd name="T6" fmla="*/ 2147483647 w 603"/>
              <a:gd name="T7" fmla="*/ 2147483647 h 106"/>
              <a:gd name="T8" fmla="*/ 0 w 603"/>
              <a:gd name="T9" fmla="*/ 0 h 106"/>
              <a:gd name="T10" fmla="*/ 2147483647 w 603"/>
              <a:gd name="T11" fmla="*/ 0 h 106"/>
              <a:gd name="T12" fmla="*/ 0 60000 65536"/>
              <a:gd name="T13" fmla="*/ 0 60000 65536"/>
              <a:gd name="T14" fmla="*/ 0 60000 65536"/>
              <a:gd name="T15" fmla="*/ 0 60000 65536"/>
              <a:gd name="T16" fmla="*/ 0 60000 65536"/>
              <a:gd name="T17" fmla="*/ 0 60000 65536"/>
              <a:gd name="T18" fmla="*/ 0 w 603"/>
              <a:gd name="T19" fmla="*/ 0 h 106"/>
              <a:gd name="T20" fmla="*/ 603 w 603"/>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603" h="106">
                <a:moveTo>
                  <a:pt x="603" y="106"/>
                </a:moveTo>
                <a:lnTo>
                  <a:pt x="375" y="88"/>
                </a:lnTo>
                <a:lnTo>
                  <a:pt x="196" y="53"/>
                </a:lnTo>
                <a:lnTo>
                  <a:pt x="49" y="17"/>
                </a:lnTo>
                <a:lnTo>
                  <a:pt x="0" y="0"/>
                </a:lnTo>
                <a:lnTo>
                  <a:pt x="33" y="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5" name="Freeform 17"/>
          <p:cNvSpPr>
            <a:spLocks/>
          </p:cNvSpPr>
          <p:nvPr/>
        </p:nvSpPr>
        <p:spPr bwMode="auto">
          <a:xfrm>
            <a:off x="7034213" y="3365500"/>
            <a:ext cx="646112" cy="139700"/>
          </a:xfrm>
          <a:custGeom>
            <a:avLst/>
            <a:gdLst>
              <a:gd name="T0" fmla="*/ 2147483647 w 407"/>
              <a:gd name="T1" fmla="*/ 0 h 88"/>
              <a:gd name="T2" fmla="*/ 2147483647 w 407"/>
              <a:gd name="T3" fmla="*/ 2147483647 h 88"/>
              <a:gd name="T4" fmla="*/ 2147483647 w 407"/>
              <a:gd name="T5" fmla="*/ 2147483647 h 88"/>
              <a:gd name="T6" fmla="*/ 2147483647 w 407"/>
              <a:gd name="T7" fmla="*/ 2147483647 h 88"/>
              <a:gd name="T8" fmla="*/ 0 w 407"/>
              <a:gd name="T9" fmla="*/ 2147483647 h 88"/>
              <a:gd name="T10" fmla="*/ 0 60000 65536"/>
              <a:gd name="T11" fmla="*/ 0 60000 65536"/>
              <a:gd name="T12" fmla="*/ 0 60000 65536"/>
              <a:gd name="T13" fmla="*/ 0 60000 65536"/>
              <a:gd name="T14" fmla="*/ 0 60000 65536"/>
              <a:gd name="T15" fmla="*/ 0 w 407"/>
              <a:gd name="T16" fmla="*/ 0 h 88"/>
              <a:gd name="T17" fmla="*/ 407 w 407"/>
              <a:gd name="T18" fmla="*/ 88 h 88"/>
            </a:gdLst>
            <a:ahLst/>
            <a:cxnLst>
              <a:cxn ang="T10">
                <a:pos x="T0" y="T1"/>
              </a:cxn>
              <a:cxn ang="T11">
                <a:pos x="T2" y="T3"/>
              </a:cxn>
              <a:cxn ang="T12">
                <a:pos x="T4" y="T5"/>
              </a:cxn>
              <a:cxn ang="T13">
                <a:pos x="T6" y="T7"/>
              </a:cxn>
              <a:cxn ang="T14">
                <a:pos x="T8" y="T9"/>
              </a:cxn>
            </a:cxnLst>
            <a:rect l="T15" t="T16" r="T17" b="T18"/>
            <a:pathLst>
              <a:path w="407" h="88">
                <a:moveTo>
                  <a:pt x="407" y="0"/>
                </a:moveTo>
                <a:lnTo>
                  <a:pt x="325" y="35"/>
                </a:lnTo>
                <a:lnTo>
                  <a:pt x="163" y="71"/>
                </a:lnTo>
                <a:lnTo>
                  <a:pt x="65" y="88"/>
                </a:lnTo>
                <a:lnTo>
                  <a:pt x="0" y="88"/>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6" name="Freeform 18"/>
          <p:cNvSpPr>
            <a:spLocks/>
          </p:cNvSpPr>
          <p:nvPr/>
        </p:nvSpPr>
        <p:spPr bwMode="auto">
          <a:xfrm>
            <a:off x="6797675" y="3544888"/>
            <a:ext cx="1189038" cy="560387"/>
          </a:xfrm>
          <a:custGeom>
            <a:avLst/>
            <a:gdLst>
              <a:gd name="T0" fmla="*/ 2147483647 w 749"/>
              <a:gd name="T1" fmla="*/ 2147483647 h 353"/>
              <a:gd name="T2" fmla="*/ 2147483647 w 749"/>
              <a:gd name="T3" fmla="*/ 2147483647 h 353"/>
              <a:gd name="T4" fmla="*/ 2147483647 w 749"/>
              <a:gd name="T5" fmla="*/ 2147483647 h 353"/>
              <a:gd name="T6" fmla="*/ 2147483647 w 749"/>
              <a:gd name="T7" fmla="*/ 2147483647 h 353"/>
              <a:gd name="T8" fmla="*/ 2147483647 w 749"/>
              <a:gd name="T9" fmla="*/ 2147483647 h 353"/>
              <a:gd name="T10" fmla="*/ 2147483647 w 749"/>
              <a:gd name="T11" fmla="*/ 0 h 353"/>
              <a:gd name="T12" fmla="*/ 0 w 749"/>
              <a:gd name="T13" fmla="*/ 2147483647 h 353"/>
              <a:gd name="T14" fmla="*/ 0 60000 65536"/>
              <a:gd name="T15" fmla="*/ 0 60000 65536"/>
              <a:gd name="T16" fmla="*/ 0 60000 65536"/>
              <a:gd name="T17" fmla="*/ 0 60000 65536"/>
              <a:gd name="T18" fmla="*/ 0 60000 65536"/>
              <a:gd name="T19" fmla="*/ 0 60000 65536"/>
              <a:gd name="T20" fmla="*/ 0 60000 65536"/>
              <a:gd name="T21" fmla="*/ 0 w 749"/>
              <a:gd name="T22" fmla="*/ 0 h 353"/>
              <a:gd name="T23" fmla="*/ 749 w 749"/>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9" h="353">
                <a:moveTo>
                  <a:pt x="749" y="353"/>
                </a:moveTo>
                <a:lnTo>
                  <a:pt x="684" y="283"/>
                </a:lnTo>
                <a:lnTo>
                  <a:pt x="586" y="212"/>
                </a:lnTo>
                <a:lnTo>
                  <a:pt x="309" y="124"/>
                </a:lnTo>
                <a:lnTo>
                  <a:pt x="130" y="36"/>
                </a:lnTo>
                <a:lnTo>
                  <a:pt x="49" y="0"/>
                </a:lnTo>
                <a:lnTo>
                  <a:pt x="0" y="18"/>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7" name="Freeform 19"/>
          <p:cNvSpPr>
            <a:spLocks/>
          </p:cNvSpPr>
          <p:nvPr/>
        </p:nvSpPr>
        <p:spPr bwMode="auto">
          <a:xfrm>
            <a:off x="2065338" y="2116138"/>
            <a:ext cx="723900" cy="644525"/>
          </a:xfrm>
          <a:custGeom>
            <a:avLst/>
            <a:gdLst>
              <a:gd name="T0" fmla="*/ 2147483647 w 456"/>
              <a:gd name="T1" fmla="*/ 2147483647 h 406"/>
              <a:gd name="T2" fmla="*/ 2147483647 w 456"/>
              <a:gd name="T3" fmla="*/ 2147483647 h 406"/>
              <a:gd name="T4" fmla="*/ 2147483647 w 456"/>
              <a:gd name="T5" fmla="*/ 2147483647 h 406"/>
              <a:gd name="T6" fmla="*/ 2147483647 w 456"/>
              <a:gd name="T7" fmla="*/ 2147483647 h 406"/>
              <a:gd name="T8" fmla="*/ 0 w 456"/>
              <a:gd name="T9" fmla="*/ 2147483647 h 406"/>
              <a:gd name="T10" fmla="*/ 2147483647 w 456"/>
              <a:gd name="T11" fmla="*/ 0 h 406"/>
              <a:gd name="T12" fmla="*/ 0 60000 65536"/>
              <a:gd name="T13" fmla="*/ 0 60000 65536"/>
              <a:gd name="T14" fmla="*/ 0 60000 65536"/>
              <a:gd name="T15" fmla="*/ 0 60000 65536"/>
              <a:gd name="T16" fmla="*/ 0 60000 65536"/>
              <a:gd name="T17" fmla="*/ 0 60000 65536"/>
              <a:gd name="T18" fmla="*/ 0 w 456"/>
              <a:gd name="T19" fmla="*/ 0 h 406"/>
              <a:gd name="T20" fmla="*/ 456 w 456"/>
              <a:gd name="T21" fmla="*/ 406 h 406"/>
            </a:gdLst>
            <a:ahLst/>
            <a:cxnLst>
              <a:cxn ang="T12">
                <a:pos x="T0" y="T1"/>
              </a:cxn>
              <a:cxn ang="T13">
                <a:pos x="T2" y="T3"/>
              </a:cxn>
              <a:cxn ang="T14">
                <a:pos x="T4" y="T5"/>
              </a:cxn>
              <a:cxn ang="T15">
                <a:pos x="T6" y="T7"/>
              </a:cxn>
              <a:cxn ang="T16">
                <a:pos x="T8" y="T9"/>
              </a:cxn>
              <a:cxn ang="T17">
                <a:pos x="T10" y="T11"/>
              </a:cxn>
            </a:cxnLst>
            <a:rect l="T18" t="T19" r="T20" b="T21"/>
            <a:pathLst>
              <a:path w="456" h="406">
                <a:moveTo>
                  <a:pt x="456" y="406"/>
                </a:moveTo>
                <a:lnTo>
                  <a:pt x="277" y="318"/>
                </a:lnTo>
                <a:lnTo>
                  <a:pt x="147" y="177"/>
                </a:lnTo>
                <a:lnTo>
                  <a:pt x="33" y="71"/>
                </a:lnTo>
                <a:lnTo>
                  <a:pt x="0" y="18"/>
                </a:lnTo>
                <a:lnTo>
                  <a:pt x="16" y="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8" name="Freeform 20"/>
          <p:cNvSpPr>
            <a:spLocks/>
          </p:cNvSpPr>
          <p:nvPr/>
        </p:nvSpPr>
        <p:spPr bwMode="auto">
          <a:xfrm>
            <a:off x="3824288" y="5646738"/>
            <a:ext cx="646112" cy="139700"/>
          </a:xfrm>
          <a:custGeom>
            <a:avLst/>
            <a:gdLst>
              <a:gd name="T0" fmla="*/ 2147483647 w 407"/>
              <a:gd name="T1" fmla="*/ 0 h 88"/>
              <a:gd name="T2" fmla="*/ 2147483647 w 407"/>
              <a:gd name="T3" fmla="*/ 2147483647 h 88"/>
              <a:gd name="T4" fmla="*/ 2147483647 w 407"/>
              <a:gd name="T5" fmla="*/ 2147483647 h 88"/>
              <a:gd name="T6" fmla="*/ 2147483647 w 407"/>
              <a:gd name="T7" fmla="*/ 2147483647 h 88"/>
              <a:gd name="T8" fmla="*/ 0 w 407"/>
              <a:gd name="T9" fmla="*/ 2147483647 h 88"/>
              <a:gd name="T10" fmla="*/ 0 60000 65536"/>
              <a:gd name="T11" fmla="*/ 0 60000 65536"/>
              <a:gd name="T12" fmla="*/ 0 60000 65536"/>
              <a:gd name="T13" fmla="*/ 0 60000 65536"/>
              <a:gd name="T14" fmla="*/ 0 60000 65536"/>
              <a:gd name="T15" fmla="*/ 0 w 407"/>
              <a:gd name="T16" fmla="*/ 0 h 88"/>
              <a:gd name="T17" fmla="*/ 407 w 407"/>
              <a:gd name="T18" fmla="*/ 88 h 88"/>
            </a:gdLst>
            <a:ahLst/>
            <a:cxnLst>
              <a:cxn ang="T10">
                <a:pos x="T0" y="T1"/>
              </a:cxn>
              <a:cxn ang="T11">
                <a:pos x="T2" y="T3"/>
              </a:cxn>
              <a:cxn ang="T12">
                <a:pos x="T4" y="T5"/>
              </a:cxn>
              <a:cxn ang="T13">
                <a:pos x="T6" y="T7"/>
              </a:cxn>
              <a:cxn ang="T14">
                <a:pos x="T8" y="T9"/>
              </a:cxn>
            </a:cxnLst>
            <a:rect l="T15" t="T16" r="T17" b="T18"/>
            <a:pathLst>
              <a:path w="407" h="88">
                <a:moveTo>
                  <a:pt x="407" y="0"/>
                </a:moveTo>
                <a:lnTo>
                  <a:pt x="325" y="35"/>
                </a:lnTo>
                <a:lnTo>
                  <a:pt x="179" y="53"/>
                </a:lnTo>
                <a:lnTo>
                  <a:pt x="65" y="88"/>
                </a:lnTo>
                <a:lnTo>
                  <a:pt x="0" y="88"/>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9" name="Freeform 21"/>
          <p:cNvSpPr>
            <a:spLocks/>
          </p:cNvSpPr>
          <p:nvPr/>
        </p:nvSpPr>
        <p:spPr bwMode="auto">
          <a:xfrm>
            <a:off x="1909763" y="2928938"/>
            <a:ext cx="879475" cy="392112"/>
          </a:xfrm>
          <a:custGeom>
            <a:avLst/>
            <a:gdLst>
              <a:gd name="T0" fmla="*/ 2147483647 w 554"/>
              <a:gd name="T1" fmla="*/ 2147483647 h 247"/>
              <a:gd name="T2" fmla="*/ 2147483647 w 554"/>
              <a:gd name="T3" fmla="*/ 2147483647 h 247"/>
              <a:gd name="T4" fmla="*/ 2147483647 w 554"/>
              <a:gd name="T5" fmla="*/ 2147483647 h 247"/>
              <a:gd name="T6" fmla="*/ 2147483647 w 554"/>
              <a:gd name="T7" fmla="*/ 2147483647 h 247"/>
              <a:gd name="T8" fmla="*/ 2147483647 w 554"/>
              <a:gd name="T9" fmla="*/ 2147483647 h 247"/>
              <a:gd name="T10" fmla="*/ 0 w 554"/>
              <a:gd name="T11" fmla="*/ 0 h 247"/>
              <a:gd name="T12" fmla="*/ 0 60000 65536"/>
              <a:gd name="T13" fmla="*/ 0 60000 65536"/>
              <a:gd name="T14" fmla="*/ 0 60000 65536"/>
              <a:gd name="T15" fmla="*/ 0 60000 65536"/>
              <a:gd name="T16" fmla="*/ 0 60000 65536"/>
              <a:gd name="T17" fmla="*/ 0 60000 65536"/>
              <a:gd name="T18" fmla="*/ 0 w 554"/>
              <a:gd name="T19" fmla="*/ 0 h 247"/>
              <a:gd name="T20" fmla="*/ 554 w 554"/>
              <a:gd name="T21" fmla="*/ 247 h 247"/>
            </a:gdLst>
            <a:ahLst/>
            <a:cxnLst>
              <a:cxn ang="T12">
                <a:pos x="T0" y="T1"/>
              </a:cxn>
              <a:cxn ang="T13">
                <a:pos x="T2" y="T3"/>
              </a:cxn>
              <a:cxn ang="T14">
                <a:pos x="T4" y="T5"/>
              </a:cxn>
              <a:cxn ang="T15">
                <a:pos x="T6" y="T7"/>
              </a:cxn>
              <a:cxn ang="T16">
                <a:pos x="T8" y="T9"/>
              </a:cxn>
              <a:cxn ang="T17">
                <a:pos x="T10" y="T11"/>
              </a:cxn>
            </a:cxnLst>
            <a:rect l="T18" t="T19" r="T20" b="T21"/>
            <a:pathLst>
              <a:path w="554" h="247">
                <a:moveTo>
                  <a:pt x="554" y="247"/>
                </a:moveTo>
                <a:lnTo>
                  <a:pt x="505" y="194"/>
                </a:lnTo>
                <a:lnTo>
                  <a:pt x="440" y="159"/>
                </a:lnTo>
                <a:lnTo>
                  <a:pt x="245" y="71"/>
                </a:lnTo>
                <a:lnTo>
                  <a:pt x="98" y="18"/>
                </a:lnTo>
                <a:lnTo>
                  <a:pt x="0" y="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0" name="Freeform 23"/>
          <p:cNvSpPr>
            <a:spLocks/>
          </p:cNvSpPr>
          <p:nvPr/>
        </p:nvSpPr>
        <p:spPr bwMode="auto">
          <a:xfrm>
            <a:off x="4056063" y="2257425"/>
            <a:ext cx="311150" cy="1008063"/>
          </a:xfrm>
          <a:custGeom>
            <a:avLst/>
            <a:gdLst>
              <a:gd name="T0" fmla="*/ 2147483647 w 196"/>
              <a:gd name="T1" fmla="*/ 0 h 635"/>
              <a:gd name="T2" fmla="*/ 2147483647 w 196"/>
              <a:gd name="T3" fmla="*/ 2147483647 h 635"/>
              <a:gd name="T4" fmla="*/ 2147483647 w 196"/>
              <a:gd name="T5" fmla="*/ 2147483647 h 635"/>
              <a:gd name="T6" fmla="*/ 2147483647 w 196"/>
              <a:gd name="T7" fmla="*/ 2147483647 h 635"/>
              <a:gd name="T8" fmla="*/ 0 w 196"/>
              <a:gd name="T9" fmla="*/ 2147483647 h 635"/>
              <a:gd name="T10" fmla="*/ 0 w 196"/>
              <a:gd name="T11" fmla="*/ 2147483647 h 635"/>
              <a:gd name="T12" fmla="*/ 0 60000 65536"/>
              <a:gd name="T13" fmla="*/ 0 60000 65536"/>
              <a:gd name="T14" fmla="*/ 0 60000 65536"/>
              <a:gd name="T15" fmla="*/ 0 60000 65536"/>
              <a:gd name="T16" fmla="*/ 0 60000 65536"/>
              <a:gd name="T17" fmla="*/ 0 60000 65536"/>
              <a:gd name="T18" fmla="*/ 0 w 196"/>
              <a:gd name="T19" fmla="*/ 0 h 635"/>
              <a:gd name="T20" fmla="*/ 196 w 196"/>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196" h="635">
                <a:moveTo>
                  <a:pt x="196" y="0"/>
                </a:moveTo>
                <a:lnTo>
                  <a:pt x="147" y="247"/>
                </a:lnTo>
                <a:lnTo>
                  <a:pt x="82" y="441"/>
                </a:lnTo>
                <a:lnTo>
                  <a:pt x="33" y="600"/>
                </a:lnTo>
                <a:lnTo>
                  <a:pt x="0" y="635"/>
                </a:lnTo>
                <a:lnTo>
                  <a:pt x="0" y="617"/>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1" name="Freeform 24"/>
          <p:cNvSpPr>
            <a:spLocks/>
          </p:cNvSpPr>
          <p:nvPr/>
        </p:nvSpPr>
        <p:spPr bwMode="auto">
          <a:xfrm>
            <a:off x="3357563" y="2173288"/>
            <a:ext cx="311150" cy="1008062"/>
          </a:xfrm>
          <a:custGeom>
            <a:avLst/>
            <a:gdLst>
              <a:gd name="T0" fmla="*/ 2147483647 w 196"/>
              <a:gd name="T1" fmla="*/ 0 h 635"/>
              <a:gd name="T2" fmla="*/ 2147483647 w 196"/>
              <a:gd name="T3" fmla="*/ 2147483647 h 635"/>
              <a:gd name="T4" fmla="*/ 2147483647 w 196"/>
              <a:gd name="T5" fmla="*/ 2147483647 h 635"/>
              <a:gd name="T6" fmla="*/ 2147483647 w 196"/>
              <a:gd name="T7" fmla="*/ 2147483647 h 635"/>
              <a:gd name="T8" fmla="*/ 2147483647 w 196"/>
              <a:gd name="T9" fmla="*/ 2147483647 h 635"/>
              <a:gd name="T10" fmla="*/ 0 w 196"/>
              <a:gd name="T11" fmla="*/ 2147483647 h 635"/>
              <a:gd name="T12" fmla="*/ 0 60000 65536"/>
              <a:gd name="T13" fmla="*/ 0 60000 65536"/>
              <a:gd name="T14" fmla="*/ 0 60000 65536"/>
              <a:gd name="T15" fmla="*/ 0 60000 65536"/>
              <a:gd name="T16" fmla="*/ 0 60000 65536"/>
              <a:gd name="T17" fmla="*/ 0 60000 65536"/>
              <a:gd name="T18" fmla="*/ 0 w 196"/>
              <a:gd name="T19" fmla="*/ 0 h 635"/>
              <a:gd name="T20" fmla="*/ 196 w 196"/>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196" h="635">
                <a:moveTo>
                  <a:pt x="196" y="0"/>
                </a:moveTo>
                <a:lnTo>
                  <a:pt x="163" y="229"/>
                </a:lnTo>
                <a:lnTo>
                  <a:pt x="98" y="423"/>
                </a:lnTo>
                <a:lnTo>
                  <a:pt x="33" y="582"/>
                </a:lnTo>
                <a:lnTo>
                  <a:pt x="17" y="635"/>
                </a:lnTo>
                <a:lnTo>
                  <a:pt x="0" y="60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2" name="Freeform 25"/>
          <p:cNvSpPr>
            <a:spLocks/>
          </p:cNvSpPr>
          <p:nvPr/>
        </p:nvSpPr>
        <p:spPr bwMode="auto">
          <a:xfrm>
            <a:off x="6227763" y="2173288"/>
            <a:ext cx="388937" cy="895350"/>
          </a:xfrm>
          <a:custGeom>
            <a:avLst/>
            <a:gdLst>
              <a:gd name="T0" fmla="*/ 2147483647 w 245"/>
              <a:gd name="T1" fmla="*/ 0 h 564"/>
              <a:gd name="T2" fmla="*/ 2147483647 w 245"/>
              <a:gd name="T3" fmla="*/ 2147483647 h 564"/>
              <a:gd name="T4" fmla="*/ 2147483647 w 245"/>
              <a:gd name="T5" fmla="*/ 2147483647 h 564"/>
              <a:gd name="T6" fmla="*/ 2147483647 w 245"/>
              <a:gd name="T7" fmla="*/ 2147483647 h 564"/>
              <a:gd name="T8" fmla="*/ 2147483647 w 245"/>
              <a:gd name="T9" fmla="*/ 2147483647 h 564"/>
              <a:gd name="T10" fmla="*/ 0 w 245"/>
              <a:gd name="T11" fmla="*/ 2147483647 h 564"/>
              <a:gd name="T12" fmla="*/ 0 60000 65536"/>
              <a:gd name="T13" fmla="*/ 0 60000 65536"/>
              <a:gd name="T14" fmla="*/ 0 60000 65536"/>
              <a:gd name="T15" fmla="*/ 0 60000 65536"/>
              <a:gd name="T16" fmla="*/ 0 60000 65536"/>
              <a:gd name="T17" fmla="*/ 0 60000 65536"/>
              <a:gd name="T18" fmla="*/ 0 w 245"/>
              <a:gd name="T19" fmla="*/ 0 h 564"/>
              <a:gd name="T20" fmla="*/ 245 w 245"/>
              <a:gd name="T21" fmla="*/ 564 h 564"/>
            </a:gdLst>
            <a:ahLst/>
            <a:cxnLst>
              <a:cxn ang="T12">
                <a:pos x="T0" y="T1"/>
              </a:cxn>
              <a:cxn ang="T13">
                <a:pos x="T2" y="T3"/>
              </a:cxn>
              <a:cxn ang="T14">
                <a:pos x="T4" y="T5"/>
              </a:cxn>
              <a:cxn ang="T15">
                <a:pos x="T6" y="T7"/>
              </a:cxn>
              <a:cxn ang="T16">
                <a:pos x="T8" y="T9"/>
              </a:cxn>
              <a:cxn ang="T17">
                <a:pos x="T10" y="T11"/>
              </a:cxn>
            </a:cxnLst>
            <a:rect l="T18" t="T19" r="T20" b="T21"/>
            <a:pathLst>
              <a:path w="245" h="564">
                <a:moveTo>
                  <a:pt x="245" y="0"/>
                </a:moveTo>
                <a:lnTo>
                  <a:pt x="196" y="211"/>
                </a:lnTo>
                <a:lnTo>
                  <a:pt x="114" y="388"/>
                </a:lnTo>
                <a:lnTo>
                  <a:pt x="49" y="529"/>
                </a:lnTo>
                <a:lnTo>
                  <a:pt x="17" y="564"/>
                </a:lnTo>
                <a:lnTo>
                  <a:pt x="0" y="529"/>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3" name="Freeform 26"/>
          <p:cNvSpPr>
            <a:spLocks/>
          </p:cNvSpPr>
          <p:nvPr/>
        </p:nvSpPr>
        <p:spPr bwMode="auto">
          <a:xfrm>
            <a:off x="6408738" y="3376613"/>
            <a:ext cx="233362" cy="1036637"/>
          </a:xfrm>
          <a:custGeom>
            <a:avLst/>
            <a:gdLst>
              <a:gd name="T0" fmla="*/ 2147483647 w 147"/>
              <a:gd name="T1" fmla="*/ 0 h 653"/>
              <a:gd name="T2" fmla="*/ 2147483647 w 147"/>
              <a:gd name="T3" fmla="*/ 2147483647 h 653"/>
              <a:gd name="T4" fmla="*/ 2147483647 w 147"/>
              <a:gd name="T5" fmla="*/ 2147483647 h 653"/>
              <a:gd name="T6" fmla="*/ 2147483647 w 147"/>
              <a:gd name="T7" fmla="*/ 2147483647 h 653"/>
              <a:gd name="T8" fmla="*/ 0 w 147"/>
              <a:gd name="T9" fmla="*/ 2147483647 h 653"/>
              <a:gd name="T10" fmla="*/ 0 w 147"/>
              <a:gd name="T11" fmla="*/ 2147483647 h 653"/>
              <a:gd name="T12" fmla="*/ 0 60000 65536"/>
              <a:gd name="T13" fmla="*/ 0 60000 65536"/>
              <a:gd name="T14" fmla="*/ 0 60000 65536"/>
              <a:gd name="T15" fmla="*/ 0 60000 65536"/>
              <a:gd name="T16" fmla="*/ 0 60000 65536"/>
              <a:gd name="T17" fmla="*/ 0 60000 65536"/>
              <a:gd name="T18" fmla="*/ 0 w 147"/>
              <a:gd name="T19" fmla="*/ 0 h 653"/>
              <a:gd name="T20" fmla="*/ 147 w 147"/>
              <a:gd name="T21" fmla="*/ 653 h 653"/>
            </a:gdLst>
            <a:ahLst/>
            <a:cxnLst>
              <a:cxn ang="T12">
                <a:pos x="T0" y="T1"/>
              </a:cxn>
              <a:cxn ang="T13">
                <a:pos x="T2" y="T3"/>
              </a:cxn>
              <a:cxn ang="T14">
                <a:pos x="T4" y="T5"/>
              </a:cxn>
              <a:cxn ang="T15">
                <a:pos x="T6" y="T7"/>
              </a:cxn>
              <a:cxn ang="T16">
                <a:pos x="T8" y="T9"/>
              </a:cxn>
              <a:cxn ang="T17">
                <a:pos x="T10" y="T11"/>
              </a:cxn>
            </a:cxnLst>
            <a:rect l="T18" t="T19" r="T20" b="T21"/>
            <a:pathLst>
              <a:path w="147" h="653">
                <a:moveTo>
                  <a:pt x="147" y="0"/>
                </a:moveTo>
                <a:lnTo>
                  <a:pt x="114" y="248"/>
                </a:lnTo>
                <a:lnTo>
                  <a:pt x="66" y="442"/>
                </a:lnTo>
                <a:lnTo>
                  <a:pt x="17" y="600"/>
                </a:lnTo>
                <a:lnTo>
                  <a:pt x="0" y="653"/>
                </a:lnTo>
                <a:lnTo>
                  <a:pt x="0" y="618"/>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4" name="Freeform 27"/>
          <p:cNvSpPr>
            <a:spLocks/>
          </p:cNvSpPr>
          <p:nvPr/>
        </p:nvSpPr>
        <p:spPr bwMode="auto">
          <a:xfrm>
            <a:off x="1962150" y="3713163"/>
            <a:ext cx="646113" cy="112712"/>
          </a:xfrm>
          <a:custGeom>
            <a:avLst/>
            <a:gdLst>
              <a:gd name="T0" fmla="*/ 2147483647 w 407"/>
              <a:gd name="T1" fmla="*/ 0 h 71"/>
              <a:gd name="T2" fmla="*/ 2147483647 w 407"/>
              <a:gd name="T3" fmla="*/ 2147483647 h 71"/>
              <a:gd name="T4" fmla="*/ 2147483647 w 407"/>
              <a:gd name="T5" fmla="*/ 2147483647 h 71"/>
              <a:gd name="T6" fmla="*/ 2147483647 w 407"/>
              <a:gd name="T7" fmla="*/ 2147483647 h 71"/>
              <a:gd name="T8" fmla="*/ 0 w 407"/>
              <a:gd name="T9" fmla="*/ 2147483647 h 71"/>
              <a:gd name="T10" fmla="*/ 0 60000 65536"/>
              <a:gd name="T11" fmla="*/ 0 60000 65536"/>
              <a:gd name="T12" fmla="*/ 0 60000 65536"/>
              <a:gd name="T13" fmla="*/ 0 60000 65536"/>
              <a:gd name="T14" fmla="*/ 0 60000 65536"/>
              <a:gd name="T15" fmla="*/ 0 w 407"/>
              <a:gd name="T16" fmla="*/ 0 h 71"/>
              <a:gd name="T17" fmla="*/ 407 w 407"/>
              <a:gd name="T18" fmla="*/ 71 h 71"/>
            </a:gdLst>
            <a:ahLst/>
            <a:cxnLst>
              <a:cxn ang="T10">
                <a:pos x="T0" y="T1"/>
              </a:cxn>
              <a:cxn ang="T11">
                <a:pos x="T2" y="T3"/>
              </a:cxn>
              <a:cxn ang="T12">
                <a:pos x="T4" y="T5"/>
              </a:cxn>
              <a:cxn ang="T13">
                <a:pos x="T6" y="T7"/>
              </a:cxn>
              <a:cxn ang="T14">
                <a:pos x="T8" y="T9"/>
              </a:cxn>
            </a:cxnLst>
            <a:rect l="T15" t="T16" r="T17" b="T18"/>
            <a:pathLst>
              <a:path w="407" h="71">
                <a:moveTo>
                  <a:pt x="407" y="0"/>
                </a:moveTo>
                <a:lnTo>
                  <a:pt x="326" y="36"/>
                </a:lnTo>
                <a:lnTo>
                  <a:pt x="179" y="53"/>
                </a:lnTo>
                <a:lnTo>
                  <a:pt x="65" y="71"/>
                </a:lnTo>
                <a:lnTo>
                  <a:pt x="0" y="71"/>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5" name="Freeform 28"/>
          <p:cNvSpPr>
            <a:spLocks/>
          </p:cNvSpPr>
          <p:nvPr/>
        </p:nvSpPr>
        <p:spPr bwMode="auto">
          <a:xfrm>
            <a:off x="2917825" y="2144713"/>
            <a:ext cx="233363" cy="1008062"/>
          </a:xfrm>
          <a:custGeom>
            <a:avLst/>
            <a:gdLst>
              <a:gd name="T0" fmla="*/ 2147483647 w 147"/>
              <a:gd name="T1" fmla="*/ 0 h 635"/>
              <a:gd name="T2" fmla="*/ 2147483647 w 147"/>
              <a:gd name="T3" fmla="*/ 2147483647 h 635"/>
              <a:gd name="T4" fmla="*/ 2147483647 w 147"/>
              <a:gd name="T5" fmla="*/ 2147483647 h 635"/>
              <a:gd name="T6" fmla="*/ 2147483647 w 147"/>
              <a:gd name="T7" fmla="*/ 2147483647 h 635"/>
              <a:gd name="T8" fmla="*/ 2147483647 w 147"/>
              <a:gd name="T9" fmla="*/ 2147483647 h 635"/>
              <a:gd name="T10" fmla="*/ 0 w 147"/>
              <a:gd name="T11" fmla="*/ 2147483647 h 635"/>
              <a:gd name="T12" fmla="*/ 0 60000 65536"/>
              <a:gd name="T13" fmla="*/ 0 60000 65536"/>
              <a:gd name="T14" fmla="*/ 0 60000 65536"/>
              <a:gd name="T15" fmla="*/ 0 60000 65536"/>
              <a:gd name="T16" fmla="*/ 0 60000 65536"/>
              <a:gd name="T17" fmla="*/ 0 60000 65536"/>
              <a:gd name="T18" fmla="*/ 0 w 147"/>
              <a:gd name="T19" fmla="*/ 0 h 635"/>
              <a:gd name="T20" fmla="*/ 147 w 147"/>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147" h="635">
                <a:moveTo>
                  <a:pt x="147" y="0"/>
                </a:moveTo>
                <a:lnTo>
                  <a:pt x="131" y="247"/>
                </a:lnTo>
                <a:lnTo>
                  <a:pt x="66" y="424"/>
                </a:lnTo>
                <a:lnTo>
                  <a:pt x="33" y="582"/>
                </a:lnTo>
                <a:lnTo>
                  <a:pt x="17" y="635"/>
                </a:lnTo>
                <a:lnTo>
                  <a:pt x="0" y="60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6" name="Freeform 29"/>
          <p:cNvSpPr>
            <a:spLocks/>
          </p:cNvSpPr>
          <p:nvPr/>
        </p:nvSpPr>
        <p:spPr bwMode="auto">
          <a:xfrm>
            <a:off x="2763838" y="3321050"/>
            <a:ext cx="231775" cy="1036638"/>
          </a:xfrm>
          <a:custGeom>
            <a:avLst/>
            <a:gdLst>
              <a:gd name="T0" fmla="*/ 2147483647 w 146"/>
              <a:gd name="T1" fmla="*/ 0 h 653"/>
              <a:gd name="T2" fmla="*/ 2147483647 w 146"/>
              <a:gd name="T3" fmla="*/ 2147483647 h 653"/>
              <a:gd name="T4" fmla="*/ 2147483647 w 146"/>
              <a:gd name="T5" fmla="*/ 2147483647 h 653"/>
              <a:gd name="T6" fmla="*/ 2147483647 w 146"/>
              <a:gd name="T7" fmla="*/ 2147483647 h 653"/>
              <a:gd name="T8" fmla="*/ 2147483647 w 146"/>
              <a:gd name="T9" fmla="*/ 2147483647 h 653"/>
              <a:gd name="T10" fmla="*/ 0 w 146"/>
              <a:gd name="T11" fmla="*/ 2147483647 h 653"/>
              <a:gd name="T12" fmla="*/ 0 60000 65536"/>
              <a:gd name="T13" fmla="*/ 0 60000 65536"/>
              <a:gd name="T14" fmla="*/ 0 60000 65536"/>
              <a:gd name="T15" fmla="*/ 0 60000 65536"/>
              <a:gd name="T16" fmla="*/ 0 60000 65536"/>
              <a:gd name="T17" fmla="*/ 0 60000 65536"/>
              <a:gd name="T18" fmla="*/ 0 w 146"/>
              <a:gd name="T19" fmla="*/ 0 h 653"/>
              <a:gd name="T20" fmla="*/ 146 w 146"/>
              <a:gd name="T21" fmla="*/ 653 h 653"/>
            </a:gdLst>
            <a:ahLst/>
            <a:cxnLst>
              <a:cxn ang="T12">
                <a:pos x="T0" y="T1"/>
              </a:cxn>
              <a:cxn ang="T13">
                <a:pos x="T2" y="T3"/>
              </a:cxn>
              <a:cxn ang="T14">
                <a:pos x="T4" y="T5"/>
              </a:cxn>
              <a:cxn ang="T15">
                <a:pos x="T6" y="T7"/>
              </a:cxn>
              <a:cxn ang="T16">
                <a:pos x="T8" y="T9"/>
              </a:cxn>
              <a:cxn ang="T17">
                <a:pos x="T10" y="T11"/>
              </a:cxn>
            </a:cxnLst>
            <a:rect l="T18" t="T19" r="T20" b="T21"/>
            <a:pathLst>
              <a:path w="146" h="653">
                <a:moveTo>
                  <a:pt x="146" y="0"/>
                </a:moveTo>
                <a:lnTo>
                  <a:pt x="114" y="247"/>
                </a:lnTo>
                <a:lnTo>
                  <a:pt x="65" y="441"/>
                </a:lnTo>
                <a:lnTo>
                  <a:pt x="32" y="600"/>
                </a:lnTo>
                <a:lnTo>
                  <a:pt x="16" y="653"/>
                </a:lnTo>
                <a:lnTo>
                  <a:pt x="0" y="618"/>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7" name="Freeform 30"/>
          <p:cNvSpPr>
            <a:spLocks/>
          </p:cNvSpPr>
          <p:nvPr/>
        </p:nvSpPr>
        <p:spPr bwMode="auto">
          <a:xfrm>
            <a:off x="5892800" y="5757863"/>
            <a:ext cx="930275" cy="196850"/>
          </a:xfrm>
          <a:custGeom>
            <a:avLst/>
            <a:gdLst>
              <a:gd name="T0" fmla="*/ 2147483647 w 586"/>
              <a:gd name="T1" fmla="*/ 2147483647 h 124"/>
              <a:gd name="T2" fmla="*/ 2147483647 w 586"/>
              <a:gd name="T3" fmla="*/ 2147483647 h 124"/>
              <a:gd name="T4" fmla="*/ 2147483647 w 586"/>
              <a:gd name="T5" fmla="*/ 2147483647 h 124"/>
              <a:gd name="T6" fmla="*/ 2147483647 w 586"/>
              <a:gd name="T7" fmla="*/ 2147483647 h 124"/>
              <a:gd name="T8" fmla="*/ 0 w 586"/>
              <a:gd name="T9" fmla="*/ 2147483647 h 124"/>
              <a:gd name="T10" fmla="*/ 2147483647 w 586"/>
              <a:gd name="T11" fmla="*/ 0 h 124"/>
              <a:gd name="T12" fmla="*/ 0 60000 65536"/>
              <a:gd name="T13" fmla="*/ 0 60000 65536"/>
              <a:gd name="T14" fmla="*/ 0 60000 65536"/>
              <a:gd name="T15" fmla="*/ 0 60000 65536"/>
              <a:gd name="T16" fmla="*/ 0 60000 65536"/>
              <a:gd name="T17" fmla="*/ 0 60000 65536"/>
              <a:gd name="T18" fmla="*/ 0 w 586"/>
              <a:gd name="T19" fmla="*/ 0 h 124"/>
              <a:gd name="T20" fmla="*/ 586 w 586"/>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586" h="124">
                <a:moveTo>
                  <a:pt x="586" y="124"/>
                </a:moveTo>
                <a:lnTo>
                  <a:pt x="358" y="89"/>
                </a:lnTo>
                <a:lnTo>
                  <a:pt x="195" y="53"/>
                </a:lnTo>
                <a:lnTo>
                  <a:pt x="49" y="18"/>
                </a:lnTo>
                <a:lnTo>
                  <a:pt x="0" y="18"/>
                </a:lnTo>
                <a:lnTo>
                  <a:pt x="32" y="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8" name="Freeform 31"/>
          <p:cNvSpPr>
            <a:spLocks/>
          </p:cNvSpPr>
          <p:nvPr/>
        </p:nvSpPr>
        <p:spPr bwMode="auto">
          <a:xfrm>
            <a:off x="5349875" y="5618163"/>
            <a:ext cx="723900" cy="673100"/>
          </a:xfrm>
          <a:custGeom>
            <a:avLst/>
            <a:gdLst>
              <a:gd name="T0" fmla="*/ 2147483647 w 456"/>
              <a:gd name="T1" fmla="*/ 2147483647 h 424"/>
              <a:gd name="T2" fmla="*/ 2147483647 w 456"/>
              <a:gd name="T3" fmla="*/ 2147483647 h 424"/>
              <a:gd name="T4" fmla="*/ 2147483647 w 456"/>
              <a:gd name="T5" fmla="*/ 2147483647 h 424"/>
              <a:gd name="T6" fmla="*/ 2147483647 w 456"/>
              <a:gd name="T7" fmla="*/ 2147483647 h 424"/>
              <a:gd name="T8" fmla="*/ 0 w 456"/>
              <a:gd name="T9" fmla="*/ 2147483647 h 424"/>
              <a:gd name="T10" fmla="*/ 2147483647 w 456"/>
              <a:gd name="T11" fmla="*/ 0 h 424"/>
              <a:gd name="T12" fmla="*/ 0 60000 65536"/>
              <a:gd name="T13" fmla="*/ 0 60000 65536"/>
              <a:gd name="T14" fmla="*/ 0 60000 65536"/>
              <a:gd name="T15" fmla="*/ 0 60000 65536"/>
              <a:gd name="T16" fmla="*/ 0 60000 65536"/>
              <a:gd name="T17" fmla="*/ 0 60000 65536"/>
              <a:gd name="T18" fmla="*/ 0 w 456"/>
              <a:gd name="T19" fmla="*/ 0 h 424"/>
              <a:gd name="T20" fmla="*/ 456 w 456"/>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456" h="424">
                <a:moveTo>
                  <a:pt x="456" y="424"/>
                </a:moveTo>
                <a:lnTo>
                  <a:pt x="277" y="335"/>
                </a:lnTo>
                <a:lnTo>
                  <a:pt x="146" y="177"/>
                </a:lnTo>
                <a:lnTo>
                  <a:pt x="32" y="71"/>
                </a:lnTo>
                <a:lnTo>
                  <a:pt x="0" y="35"/>
                </a:lnTo>
                <a:lnTo>
                  <a:pt x="16" y="0"/>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9" name="Freeform 33"/>
          <p:cNvSpPr>
            <a:spLocks/>
          </p:cNvSpPr>
          <p:nvPr/>
        </p:nvSpPr>
        <p:spPr bwMode="auto">
          <a:xfrm>
            <a:off x="6900863" y="2720975"/>
            <a:ext cx="930275" cy="784225"/>
          </a:xfrm>
          <a:custGeom>
            <a:avLst/>
            <a:gdLst>
              <a:gd name="T0" fmla="*/ 2147483647 w 586"/>
              <a:gd name="T1" fmla="*/ 0 h 494"/>
              <a:gd name="T2" fmla="*/ 2147483647 w 586"/>
              <a:gd name="T3" fmla="*/ 2147483647 h 494"/>
              <a:gd name="T4" fmla="*/ 2147483647 w 586"/>
              <a:gd name="T5" fmla="*/ 2147483647 h 494"/>
              <a:gd name="T6" fmla="*/ 2147483647 w 586"/>
              <a:gd name="T7" fmla="*/ 2147483647 h 494"/>
              <a:gd name="T8" fmla="*/ 2147483647 w 586"/>
              <a:gd name="T9" fmla="*/ 2147483647 h 494"/>
              <a:gd name="T10" fmla="*/ 0 w 586"/>
              <a:gd name="T11" fmla="*/ 2147483647 h 494"/>
              <a:gd name="T12" fmla="*/ 2147483647 w 586"/>
              <a:gd name="T13" fmla="*/ 2147483647 h 494"/>
              <a:gd name="T14" fmla="*/ 0 60000 65536"/>
              <a:gd name="T15" fmla="*/ 0 60000 65536"/>
              <a:gd name="T16" fmla="*/ 0 60000 65536"/>
              <a:gd name="T17" fmla="*/ 0 60000 65536"/>
              <a:gd name="T18" fmla="*/ 0 60000 65536"/>
              <a:gd name="T19" fmla="*/ 0 60000 65536"/>
              <a:gd name="T20" fmla="*/ 0 60000 65536"/>
              <a:gd name="T21" fmla="*/ 0 w 586"/>
              <a:gd name="T22" fmla="*/ 0 h 494"/>
              <a:gd name="T23" fmla="*/ 586 w 58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6" h="494">
                <a:moveTo>
                  <a:pt x="586" y="0"/>
                </a:moveTo>
                <a:lnTo>
                  <a:pt x="456" y="35"/>
                </a:lnTo>
                <a:lnTo>
                  <a:pt x="358" y="105"/>
                </a:lnTo>
                <a:lnTo>
                  <a:pt x="195" y="282"/>
                </a:lnTo>
                <a:lnTo>
                  <a:pt x="33" y="423"/>
                </a:lnTo>
                <a:lnTo>
                  <a:pt x="0" y="458"/>
                </a:lnTo>
                <a:lnTo>
                  <a:pt x="16" y="494"/>
                </a:lnTo>
              </a:path>
            </a:pathLst>
          </a:custGeom>
          <a:noFill/>
          <a:ln w="16">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70" name="Rectangle 51"/>
          <p:cNvSpPr>
            <a:spLocks noChangeArrowheads="1"/>
          </p:cNvSpPr>
          <p:nvPr/>
        </p:nvSpPr>
        <p:spPr bwMode="auto">
          <a:xfrm>
            <a:off x="461963" y="5618163"/>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the rest of </a:t>
            </a:r>
            <a:endParaRPr lang="en-US" altLang="en-US"/>
          </a:p>
        </p:txBody>
      </p:sp>
      <p:sp>
        <p:nvSpPr>
          <p:cNvPr id="27671" name="Rectangle 52"/>
          <p:cNvSpPr>
            <a:spLocks noChangeArrowheads="1"/>
          </p:cNvSpPr>
          <p:nvPr/>
        </p:nvSpPr>
        <p:spPr bwMode="auto">
          <a:xfrm>
            <a:off x="1243013" y="4267200"/>
            <a:ext cx="1163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email server</a:t>
            </a:r>
            <a:endParaRPr lang="en-US" altLang="en-US"/>
          </a:p>
        </p:txBody>
      </p:sp>
      <p:sp>
        <p:nvSpPr>
          <p:cNvPr id="27672" name="Rectangle 59"/>
          <p:cNvSpPr>
            <a:spLocks noChangeArrowheads="1"/>
          </p:cNvSpPr>
          <p:nvPr/>
        </p:nvSpPr>
        <p:spPr bwMode="auto">
          <a:xfrm>
            <a:off x="1289050" y="3294063"/>
            <a:ext cx="1085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Web server</a:t>
            </a:r>
            <a:endParaRPr lang="en-US" altLang="en-US"/>
          </a:p>
        </p:txBody>
      </p:sp>
      <p:sp>
        <p:nvSpPr>
          <p:cNvPr id="27673" name="Rectangle 60"/>
          <p:cNvSpPr>
            <a:spLocks noChangeArrowheads="1"/>
          </p:cNvSpPr>
          <p:nvPr/>
        </p:nvSpPr>
        <p:spPr bwMode="auto">
          <a:xfrm>
            <a:off x="7162800" y="1828800"/>
            <a:ext cx="1828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C Helvetica Condensed" charset="0"/>
              </a:rPr>
              <a:t>Desktop </a:t>
            </a:r>
            <a:br>
              <a:rPr lang="en-US" altLang="en-US" sz="1800">
                <a:solidFill>
                  <a:srgbClr val="000000"/>
                </a:solidFill>
                <a:latin typeface="C Helvetica Condensed" charset="0"/>
              </a:rPr>
            </a:br>
            <a:r>
              <a:rPr lang="en-US" altLang="en-US" sz="1800">
                <a:solidFill>
                  <a:srgbClr val="000000"/>
                </a:solidFill>
                <a:latin typeface="C Helvetica Condensed" charset="0"/>
              </a:rPr>
              <a:t>computers</a:t>
            </a:r>
            <a:endParaRPr lang="en-US" altLang="en-US" sz="1200"/>
          </a:p>
        </p:txBody>
      </p:sp>
      <p:sp>
        <p:nvSpPr>
          <p:cNvPr id="27674" name="Rectangle 62"/>
          <p:cNvSpPr>
            <a:spLocks noChangeArrowheads="1"/>
          </p:cNvSpPr>
          <p:nvPr/>
        </p:nvSpPr>
        <p:spPr bwMode="auto">
          <a:xfrm>
            <a:off x="2374900" y="4749800"/>
            <a:ext cx="1035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File server</a:t>
            </a:r>
            <a:endParaRPr lang="en-US" altLang="en-US"/>
          </a:p>
        </p:txBody>
      </p:sp>
      <p:sp>
        <p:nvSpPr>
          <p:cNvPr id="27675" name="Rectangle 63"/>
          <p:cNvSpPr>
            <a:spLocks noChangeArrowheads="1"/>
          </p:cNvSpPr>
          <p:nvPr/>
        </p:nvSpPr>
        <p:spPr bwMode="auto">
          <a:xfrm>
            <a:off x="2143125" y="6140450"/>
            <a:ext cx="1292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router/firewall</a:t>
            </a:r>
            <a:endParaRPr lang="en-US" altLang="en-US"/>
          </a:p>
        </p:txBody>
      </p:sp>
      <p:sp>
        <p:nvSpPr>
          <p:cNvPr id="27676" name="Rectangle 238"/>
          <p:cNvSpPr>
            <a:spLocks noChangeArrowheads="1"/>
          </p:cNvSpPr>
          <p:nvPr/>
        </p:nvSpPr>
        <p:spPr bwMode="auto">
          <a:xfrm>
            <a:off x="565150" y="2341563"/>
            <a:ext cx="2398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 Print and other servers</a:t>
            </a:r>
            <a:endParaRPr lang="en-US" altLang="en-US"/>
          </a:p>
        </p:txBody>
      </p:sp>
      <p:sp>
        <p:nvSpPr>
          <p:cNvPr id="27677" name="Rectangle 239"/>
          <p:cNvSpPr>
            <a:spLocks noChangeArrowheads="1"/>
          </p:cNvSpPr>
          <p:nvPr/>
        </p:nvSpPr>
        <p:spPr bwMode="auto">
          <a:xfrm>
            <a:off x="7210425" y="5170488"/>
            <a:ext cx="1241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other servers</a:t>
            </a:r>
            <a:endParaRPr lang="en-US" altLang="en-US"/>
          </a:p>
        </p:txBody>
      </p:sp>
      <p:sp>
        <p:nvSpPr>
          <p:cNvPr id="27678" name="Rectangle 240"/>
          <p:cNvSpPr>
            <a:spLocks noChangeArrowheads="1"/>
          </p:cNvSpPr>
          <p:nvPr/>
        </p:nvSpPr>
        <p:spPr bwMode="auto">
          <a:xfrm>
            <a:off x="7702550" y="4419600"/>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print</a:t>
            </a:r>
            <a:endParaRPr lang="en-US" altLang="en-US"/>
          </a:p>
        </p:txBody>
      </p:sp>
      <p:sp>
        <p:nvSpPr>
          <p:cNvPr id="27679" name="Rectangle 262"/>
          <p:cNvSpPr>
            <a:spLocks noChangeArrowheads="1"/>
          </p:cNvSpPr>
          <p:nvPr/>
        </p:nvSpPr>
        <p:spPr bwMode="auto">
          <a:xfrm>
            <a:off x="6022975" y="2406650"/>
            <a:ext cx="1163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email server</a:t>
            </a:r>
            <a:endParaRPr lang="en-US" altLang="en-US"/>
          </a:p>
        </p:txBody>
      </p:sp>
      <p:sp>
        <p:nvSpPr>
          <p:cNvPr id="27680" name="Line 267"/>
          <p:cNvSpPr>
            <a:spLocks noChangeShapeType="1"/>
          </p:cNvSpPr>
          <p:nvPr/>
        </p:nvSpPr>
        <p:spPr bwMode="auto">
          <a:xfrm flipH="1">
            <a:off x="6486525" y="4525963"/>
            <a:ext cx="52388" cy="1587"/>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1" name="Rectangle 279"/>
          <p:cNvSpPr>
            <a:spLocks noChangeArrowheads="1"/>
          </p:cNvSpPr>
          <p:nvPr/>
        </p:nvSpPr>
        <p:spPr bwMode="auto">
          <a:xfrm>
            <a:off x="436563" y="5870575"/>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the Internet</a:t>
            </a:r>
            <a:endParaRPr lang="en-US" altLang="en-US"/>
          </a:p>
        </p:txBody>
      </p:sp>
      <p:sp>
        <p:nvSpPr>
          <p:cNvPr id="36" name="Cloud"/>
          <p:cNvSpPr>
            <a:spLocks noChangeAspect="1" noEditPoints="1" noChangeArrowheads="1"/>
          </p:cNvSpPr>
          <p:nvPr/>
        </p:nvSpPr>
        <p:spPr bwMode="auto">
          <a:xfrm>
            <a:off x="4367212" y="4724400"/>
            <a:ext cx="2060622" cy="117637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1" charset="0"/>
              <a:ea typeface="宋体" pitchFamily="1" charset="-122"/>
            </a:endParaRPr>
          </a:p>
        </p:txBody>
      </p:sp>
      <p:sp>
        <p:nvSpPr>
          <p:cNvPr id="37" name="Cloud"/>
          <p:cNvSpPr>
            <a:spLocks noChangeAspect="1" noEditPoints="1" noChangeArrowheads="1"/>
          </p:cNvSpPr>
          <p:nvPr/>
        </p:nvSpPr>
        <p:spPr bwMode="auto">
          <a:xfrm>
            <a:off x="2386012" y="2590800"/>
            <a:ext cx="2060622" cy="1371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1" charset="0"/>
              <a:ea typeface="宋体" pitchFamily="1" charset="-122"/>
            </a:endParaRPr>
          </a:p>
        </p:txBody>
      </p:sp>
      <p:sp>
        <p:nvSpPr>
          <p:cNvPr id="27688" name="Rectangle 243"/>
          <p:cNvSpPr>
            <a:spLocks noChangeArrowheads="1"/>
          </p:cNvSpPr>
          <p:nvPr/>
        </p:nvSpPr>
        <p:spPr bwMode="auto">
          <a:xfrm>
            <a:off x="2944813" y="3013075"/>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Local area</a:t>
            </a:r>
            <a:endParaRPr lang="en-US" altLang="en-US"/>
          </a:p>
        </p:txBody>
      </p:sp>
      <p:sp>
        <p:nvSpPr>
          <p:cNvPr id="27689" name="Rectangle 244"/>
          <p:cNvSpPr>
            <a:spLocks noChangeArrowheads="1"/>
          </p:cNvSpPr>
          <p:nvPr/>
        </p:nvSpPr>
        <p:spPr bwMode="auto">
          <a:xfrm>
            <a:off x="2944813" y="3321050"/>
            <a:ext cx="749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r>
              <a:rPr lang="en-US" altLang="en-US" sz="1800">
                <a:solidFill>
                  <a:srgbClr val="000000"/>
                </a:solidFill>
                <a:latin typeface="Arial" charset="0"/>
              </a:rPr>
              <a:t>network</a:t>
            </a:r>
            <a:endParaRPr lang="en-US" altLang="en-US"/>
          </a:p>
        </p:txBody>
      </p:sp>
      <p:sp>
        <p:nvSpPr>
          <p:cNvPr id="40" name="Rectangle 39"/>
          <p:cNvSpPr>
            <a:spLocks noChangeArrowheads="1"/>
          </p:cNvSpPr>
          <p:nvPr/>
        </p:nvSpPr>
        <p:spPr bwMode="auto">
          <a:xfrm rot="-4212729">
            <a:off x="5000625" y="4260850"/>
            <a:ext cx="1066800" cy="152400"/>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41" name="Cloud"/>
          <p:cNvSpPr>
            <a:spLocks noChangeAspect="1" noEditPoints="1" noChangeArrowheads="1"/>
          </p:cNvSpPr>
          <p:nvPr/>
        </p:nvSpPr>
        <p:spPr bwMode="auto">
          <a:xfrm>
            <a:off x="5053012" y="2895600"/>
            <a:ext cx="2060622" cy="102397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63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blurRad="50800" dist="38100" dir="2700000" algn="tl" rotWithShape="0">
              <a:prstClr val="black">
                <a:alpha val="40000"/>
              </a:prstClr>
            </a:outerShdw>
          </a:effectLst>
        </p:spPr>
        <p:txBody>
          <a:bodyPr/>
          <a:lstStyle/>
          <a:p>
            <a:pPr>
              <a:defRPr/>
            </a:pPr>
            <a:endParaRPr lang="en-US">
              <a:latin typeface="Tahoma" pitchFamily="1" charset="0"/>
              <a:ea typeface="宋体" pitchFamily="1" charset="-122"/>
            </a:endParaRPr>
          </a:p>
        </p:txBody>
      </p:sp>
      <p:sp>
        <p:nvSpPr>
          <p:cNvPr id="42" name="Rectangle 41"/>
          <p:cNvSpPr>
            <a:spLocks noChangeArrowheads="1"/>
          </p:cNvSpPr>
          <p:nvPr/>
        </p:nvSpPr>
        <p:spPr bwMode="auto">
          <a:xfrm rot="-7776655">
            <a:off x="3712369" y="4214019"/>
            <a:ext cx="1531937" cy="187325"/>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sp>
        <p:nvSpPr>
          <p:cNvPr id="43" name="Rectangle 42"/>
          <p:cNvSpPr>
            <a:spLocks noChangeArrowheads="1"/>
          </p:cNvSpPr>
          <p:nvPr/>
        </p:nvSpPr>
        <p:spPr bwMode="auto">
          <a:xfrm rot="-2447990">
            <a:off x="2744788" y="4940300"/>
            <a:ext cx="1889125" cy="168275"/>
          </a:xfrm>
          <a:prstGeom prst="rect">
            <a:avLst/>
          </a:prstGeom>
          <a:gradFill rotWithShape="0">
            <a:gsLst>
              <a:gs pos="0">
                <a:srgbClr val="FFFFFF"/>
              </a:gs>
              <a:gs pos="7001">
                <a:srgbClr val="E6E6E6"/>
              </a:gs>
              <a:gs pos="32001">
                <a:srgbClr val="7D8496"/>
              </a:gs>
              <a:gs pos="47000">
                <a:srgbClr val="E6E6E6"/>
              </a:gs>
              <a:gs pos="85001">
                <a:srgbClr val="7D8496"/>
              </a:gs>
              <a:gs pos="100000">
                <a:srgbClr val="E6E6E6"/>
              </a:gs>
            </a:gsLst>
            <a:lin ang="5400000"/>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solidFill>
                <a:srgbClr val="FFFFFF"/>
              </a:solidFill>
              <a:latin typeface="Arial" charset="0"/>
            </a:endParaRPr>
          </a:p>
        </p:txBody>
      </p:sp>
      <p:pic>
        <p:nvPicPr>
          <p:cNvPr id="44" name="Picture 43" descr="11954335161878978273router_jakub_angelis_01.svg.hi.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5562600"/>
            <a:ext cx="1054100" cy="581025"/>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Arrow Connector 44"/>
          <p:cNvCxnSpPr/>
          <p:nvPr/>
        </p:nvCxnSpPr>
        <p:spPr>
          <a:xfrm rot="10800000">
            <a:off x="1319213" y="5410200"/>
            <a:ext cx="9144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flipV="1">
            <a:off x="1624013" y="5791200"/>
            <a:ext cx="6096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flipV="1">
            <a:off x="1776413" y="5867400"/>
            <a:ext cx="469900" cy="319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700"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013" y="22860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1"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613" y="28956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2"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25" y="3536950"/>
            <a:ext cx="8016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3" name="Picture 3" descr="C:\Documents and Settings\Administrator\Local Settings\Temporary Internet Files\Content.IE5\S5CT05S7\MC90044040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8013" y="3962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04"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6013" y="40386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Oval 263"/>
          <p:cNvSpPr>
            <a:spLocks noChangeArrowheads="1"/>
          </p:cNvSpPr>
          <p:nvPr/>
        </p:nvSpPr>
        <p:spPr bwMode="auto">
          <a:xfrm>
            <a:off x="6538913" y="4554538"/>
            <a:ext cx="231775" cy="55562"/>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06" name="Oval 264"/>
          <p:cNvSpPr>
            <a:spLocks noChangeArrowheads="1"/>
          </p:cNvSpPr>
          <p:nvPr/>
        </p:nvSpPr>
        <p:spPr bwMode="auto">
          <a:xfrm>
            <a:off x="6538913" y="4525963"/>
            <a:ext cx="231775" cy="84137"/>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07" name="Oval 265"/>
          <p:cNvSpPr>
            <a:spLocks noChangeArrowheads="1"/>
          </p:cNvSpPr>
          <p:nvPr/>
        </p:nvSpPr>
        <p:spPr bwMode="auto">
          <a:xfrm>
            <a:off x="6538913" y="4470400"/>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08" name="Oval 266"/>
          <p:cNvSpPr>
            <a:spLocks noChangeArrowheads="1"/>
          </p:cNvSpPr>
          <p:nvPr/>
        </p:nvSpPr>
        <p:spPr bwMode="auto">
          <a:xfrm>
            <a:off x="6538913" y="4441825"/>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pic>
        <p:nvPicPr>
          <p:cNvPr id="27709"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213" y="48768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0"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55626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1"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59436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2"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413" y="17526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3"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13" y="1600200"/>
            <a:ext cx="8016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2" descr="C:\Documents and Settings\Administrator\Local Settings\Temporary Internet Files\Content.IE5\0NG589SB\MC90043157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1676400"/>
            <a:ext cx="8016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4013" y="16764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6" name="Picture 3" descr="C:\Documents and Settings\Administrator\Local Settings\Temporary Internet Files\Content.IE5\S5CT05S7\MC90044040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813" y="1828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7"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35814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8" name="Line 267"/>
          <p:cNvSpPr>
            <a:spLocks noChangeShapeType="1"/>
          </p:cNvSpPr>
          <p:nvPr/>
        </p:nvSpPr>
        <p:spPr bwMode="auto">
          <a:xfrm flipH="1">
            <a:off x="2905125" y="4525963"/>
            <a:ext cx="52388" cy="1587"/>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719"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613" y="40386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Oval 263"/>
          <p:cNvSpPr>
            <a:spLocks noChangeArrowheads="1"/>
          </p:cNvSpPr>
          <p:nvPr/>
        </p:nvSpPr>
        <p:spPr bwMode="auto">
          <a:xfrm>
            <a:off x="2957513" y="4554538"/>
            <a:ext cx="231775" cy="55562"/>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1" name="Oval 264"/>
          <p:cNvSpPr>
            <a:spLocks noChangeArrowheads="1"/>
          </p:cNvSpPr>
          <p:nvPr/>
        </p:nvSpPr>
        <p:spPr bwMode="auto">
          <a:xfrm>
            <a:off x="2957513" y="4525963"/>
            <a:ext cx="231775" cy="84137"/>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2" name="Oval 265"/>
          <p:cNvSpPr>
            <a:spLocks noChangeArrowheads="1"/>
          </p:cNvSpPr>
          <p:nvPr/>
        </p:nvSpPr>
        <p:spPr bwMode="auto">
          <a:xfrm>
            <a:off x="2957513" y="4470400"/>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3" name="Oval 266"/>
          <p:cNvSpPr>
            <a:spLocks noChangeArrowheads="1"/>
          </p:cNvSpPr>
          <p:nvPr/>
        </p:nvSpPr>
        <p:spPr bwMode="auto">
          <a:xfrm>
            <a:off x="2957513" y="4441825"/>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4" name="Line 267"/>
          <p:cNvSpPr>
            <a:spLocks noChangeShapeType="1"/>
          </p:cNvSpPr>
          <p:nvPr/>
        </p:nvSpPr>
        <p:spPr bwMode="auto">
          <a:xfrm flipH="1">
            <a:off x="4657725" y="6507163"/>
            <a:ext cx="52388" cy="1587"/>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725"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6019800"/>
            <a:ext cx="5000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6" name="Oval 263"/>
          <p:cNvSpPr>
            <a:spLocks noChangeArrowheads="1"/>
          </p:cNvSpPr>
          <p:nvPr/>
        </p:nvSpPr>
        <p:spPr bwMode="auto">
          <a:xfrm>
            <a:off x="4710113" y="6535738"/>
            <a:ext cx="231775" cy="55562"/>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7" name="Oval 264"/>
          <p:cNvSpPr>
            <a:spLocks noChangeArrowheads="1"/>
          </p:cNvSpPr>
          <p:nvPr/>
        </p:nvSpPr>
        <p:spPr bwMode="auto">
          <a:xfrm>
            <a:off x="4710113" y="6507163"/>
            <a:ext cx="231775" cy="84137"/>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8" name="Oval 265"/>
          <p:cNvSpPr>
            <a:spLocks noChangeArrowheads="1"/>
          </p:cNvSpPr>
          <p:nvPr/>
        </p:nvSpPr>
        <p:spPr bwMode="auto">
          <a:xfrm>
            <a:off x="4710113" y="6451600"/>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sp>
        <p:nvSpPr>
          <p:cNvPr id="27729" name="Oval 266"/>
          <p:cNvSpPr>
            <a:spLocks noChangeArrowheads="1"/>
          </p:cNvSpPr>
          <p:nvPr/>
        </p:nvSpPr>
        <p:spPr bwMode="auto">
          <a:xfrm>
            <a:off x="4710113" y="6423025"/>
            <a:ext cx="231775" cy="84138"/>
          </a:xfrm>
          <a:prstGeom prst="ellipse">
            <a:avLst/>
          </a:prstGeom>
          <a:solidFill>
            <a:srgbClr val="FFFFFF"/>
          </a:solidFill>
          <a:ln w="16">
            <a:solidFill>
              <a:srgbClr val="000000"/>
            </a:solidFill>
            <a:round/>
            <a:headEnd/>
            <a:tailEnd/>
          </a:ln>
        </p:spPr>
        <p:txBody>
          <a:bodyPr/>
          <a:lstStyle>
            <a:lvl1pPr eaLnBrk="0" hangingPunct="0">
              <a:defRPr sz="1400">
                <a:solidFill>
                  <a:schemeClr val="tx1"/>
                </a:solidFill>
                <a:latin typeface="Tahoma" charset="0"/>
                <a:ea typeface="宋体" charset="-122"/>
              </a:defRPr>
            </a:lvl1pPr>
            <a:lvl2pPr marL="742950" indent="-285750" eaLnBrk="0" hangingPunct="0">
              <a:defRPr sz="1400">
                <a:solidFill>
                  <a:schemeClr val="tx1"/>
                </a:solidFill>
                <a:latin typeface="Tahoma" charset="0"/>
                <a:ea typeface="宋体" charset="-122"/>
              </a:defRPr>
            </a:lvl2pPr>
            <a:lvl3pPr marL="1143000" indent="-228600" eaLnBrk="0" hangingPunct="0">
              <a:defRPr sz="1400">
                <a:solidFill>
                  <a:schemeClr val="tx1"/>
                </a:solidFill>
                <a:latin typeface="Tahoma" charset="0"/>
                <a:ea typeface="宋体" charset="-122"/>
              </a:defRPr>
            </a:lvl3pPr>
            <a:lvl4pPr marL="1600200" indent="-228600" eaLnBrk="0" hangingPunct="0">
              <a:defRPr sz="1400">
                <a:solidFill>
                  <a:schemeClr val="tx1"/>
                </a:solidFill>
                <a:latin typeface="Tahoma" charset="0"/>
                <a:ea typeface="宋体" charset="-122"/>
              </a:defRPr>
            </a:lvl4pPr>
            <a:lvl5pPr marL="2057400" indent="-228600" eaLnBrk="0" hangingPunct="0">
              <a:defRPr sz="1400">
                <a:solidFill>
                  <a:schemeClr val="tx1"/>
                </a:solidFill>
                <a:latin typeface="Tahoma" charset="0"/>
                <a:ea typeface="宋体" charset="-122"/>
              </a:defRPr>
            </a:lvl5pPr>
            <a:lvl6pPr marL="2514600" indent="-228600" algn="ctr" eaLnBrk="0" fontAlgn="base" hangingPunct="0">
              <a:spcBef>
                <a:spcPct val="0"/>
              </a:spcBef>
              <a:spcAft>
                <a:spcPct val="0"/>
              </a:spcAft>
              <a:defRPr sz="1400">
                <a:solidFill>
                  <a:schemeClr val="tx1"/>
                </a:solidFill>
                <a:latin typeface="Tahoma" charset="0"/>
                <a:ea typeface="宋体" charset="-122"/>
              </a:defRPr>
            </a:lvl6pPr>
            <a:lvl7pPr marL="2971800" indent="-228600" algn="ctr" eaLnBrk="0" fontAlgn="base" hangingPunct="0">
              <a:spcBef>
                <a:spcPct val="0"/>
              </a:spcBef>
              <a:spcAft>
                <a:spcPct val="0"/>
              </a:spcAft>
              <a:defRPr sz="1400">
                <a:solidFill>
                  <a:schemeClr val="tx1"/>
                </a:solidFill>
                <a:latin typeface="Tahoma" charset="0"/>
                <a:ea typeface="宋体" charset="-122"/>
              </a:defRPr>
            </a:lvl7pPr>
            <a:lvl8pPr marL="3429000" indent="-228600" algn="ctr" eaLnBrk="0" fontAlgn="base" hangingPunct="0">
              <a:spcBef>
                <a:spcPct val="0"/>
              </a:spcBef>
              <a:spcAft>
                <a:spcPct val="0"/>
              </a:spcAft>
              <a:defRPr sz="1400">
                <a:solidFill>
                  <a:schemeClr val="tx1"/>
                </a:solidFill>
                <a:latin typeface="Tahoma" charset="0"/>
                <a:ea typeface="宋体" charset="-122"/>
              </a:defRPr>
            </a:lvl8pPr>
            <a:lvl9pPr marL="3886200" indent="-228600" algn="ctr" eaLnBrk="0" fontAlgn="base" hangingPunct="0">
              <a:spcBef>
                <a:spcPct val="0"/>
              </a:spcBef>
              <a:spcAft>
                <a:spcPct val="0"/>
              </a:spcAft>
              <a:defRPr sz="1400">
                <a:solidFill>
                  <a:schemeClr val="tx1"/>
                </a:solidFill>
                <a:latin typeface="Tahoma" charset="0"/>
                <a:ea typeface="宋体" charset="-122"/>
              </a:defRPr>
            </a:lvl9pPr>
          </a:lstStyle>
          <a:p>
            <a:pPr eaLnBrk="1" hangingPunct="1"/>
            <a:endParaRPr lang="en-US" altLang="en-US"/>
          </a:p>
        </p:txBody>
      </p:sp>
      <p:pic>
        <p:nvPicPr>
          <p:cNvPr id="27730"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413" y="54864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1"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5413" y="2590800"/>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2" name="Picture 6" descr="C:\Documents and Settings\Administrator\Local Settings\Temporary Internet Files\Content.IE5\YP27MHEV\MC900431587[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613" y="3886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3" name="Picture 7" descr="C:\Documents and Settings\Administrator\Local Settings\Temporary Internet Files\Content.IE5\0NG589SB\MC900432634[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213" y="2743200"/>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4" name="Picture 5" descr="C:\Documents and Settings\Administrator\Local Settings\Temporary Internet Files\Content.IE5\AD85KTOH\MC90043524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795" y="1631584"/>
            <a:ext cx="500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5" name="Picture 6" descr="C:\Documents and Settings\Administrator\Local Settings\Temporary Internet Files\Content.IE5\YP27MHEV\MC900431587[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4613" y="1981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08512" y="404664"/>
            <a:ext cx="4572000" cy="1200329"/>
          </a:xfrm>
          <a:prstGeom prst="rect">
            <a:avLst/>
          </a:prstGeom>
        </p:spPr>
        <p:txBody>
          <a:bodyPr>
            <a:spAutoFit/>
          </a:bodyPr>
          <a:lstStyle/>
          <a:p>
            <a:r>
              <a:rPr lang="en-GB" altLang="en-US"/>
              <a:t>A portion of Internet that is separately administered &amp; supports internal sharing of resources (file/storage systems and printers)</a:t>
            </a:r>
            <a:endParaRPr lang="en-US" dirty="0"/>
          </a:p>
        </p:txBody>
      </p:sp>
    </p:spTree>
    <p:extLst>
      <p:ext uri="{BB962C8B-B14F-4D97-AF65-F5344CB8AC3E}">
        <p14:creationId xmlns:p14="http://schemas.microsoft.com/office/powerpoint/2010/main" val="6112359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lecture2</Template>
  <TotalTime>13414</TotalTime>
  <Words>3547</Words>
  <Application>Microsoft Macintosh PowerPoint</Application>
  <PresentationFormat>On-screen Show (4:3)</PresentationFormat>
  <Paragraphs>354</Paragraphs>
  <Slides>64</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C Helvetica Condensed</vt:lpstr>
      <vt:lpstr>Calibri</vt:lpstr>
      <vt:lpstr>Rockwell</vt:lpstr>
      <vt:lpstr>Tahoma</vt:lpstr>
      <vt:lpstr>Times</vt:lpstr>
      <vt:lpstr>Times New Roman</vt:lpstr>
      <vt:lpstr>Zapf Dingbats</vt:lpstr>
      <vt:lpstr>宋体</vt:lpstr>
      <vt:lpstr>Arial</vt:lpstr>
      <vt:lpstr>Clarity</vt:lpstr>
      <vt:lpstr>Visio</vt:lpstr>
      <vt:lpstr>CS 135 Scalable SW Architecture</vt:lpstr>
      <vt:lpstr>Outline </vt:lpstr>
      <vt:lpstr>What are Distributed Systems </vt:lpstr>
      <vt:lpstr>Networks vs. Distributed Systems</vt:lpstr>
      <vt:lpstr>Reasons for Distributed Systems</vt:lpstr>
      <vt:lpstr>Consequences of Distributed Systems</vt:lpstr>
      <vt:lpstr>Examples of Distributed Systems</vt:lpstr>
      <vt:lpstr>A typical portion of the Internet </vt:lpstr>
      <vt:lpstr>A typical Intranet</vt:lpstr>
      <vt:lpstr>The World Wide Web</vt:lpstr>
      <vt:lpstr>The World Wide Web</vt:lpstr>
      <vt:lpstr>ARPANET ... The beginnings of the Internet</vt:lpstr>
      <vt:lpstr>Packet Switching</vt:lpstr>
      <vt:lpstr>TCP/IP</vt:lpstr>
      <vt:lpstr>The World Wide Web</vt:lpstr>
      <vt:lpstr>Core Features of the Web</vt:lpstr>
      <vt:lpstr>W3C</vt:lpstr>
      <vt:lpstr>Static Web Sites</vt:lpstr>
      <vt:lpstr>Dynamic Web Sites</vt:lpstr>
      <vt:lpstr>What’s a Protocol?</vt:lpstr>
      <vt:lpstr>Layered Architecture</vt:lpstr>
      <vt:lpstr>Link Layer</vt:lpstr>
      <vt:lpstr>Internet Layer</vt:lpstr>
      <vt:lpstr>Internet Protocol (IP) </vt:lpstr>
      <vt:lpstr>IP addresses and the Internet </vt:lpstr>
      <vt:lpstr>IP Addresses</vt:lpstr>
      <vt:lpstr>IP Addresses</vt:lpstr>
      <vt:lpstr>PowerPoint Presentation</vt:lpstr>
      <vt:lpstr>Transport Layer</vt:lpstr>
      <vt:lpstr>TCP Packets</vt:lpstr>
      <vt:lpstr>Application Layer</vt:lpstr>
      <vt:lpstr>Client-Server Model</vt:lpstr>
      <vt:lpstr>Request-Response Loop</vt:lpstr>
      <vt:lpstr>The Peer-to-Peer Alternative</vt:lpstr>
      <vt:lpstr>Server Types</vt:lpstr>
      <vt:lpstr>Real-World Server Installations</vt:lpstr>
      <vt:lpstr>Server Farm</vt:lpstr>
      <vt:lpstr>Server Farms</vt:lpstr>
      <vt:lpstr>Server Rack</vt:lpstr>
      <vt:lpstr>Hypothetical Data Center</vt:lpstr>
      <vt:lpstr>Data Centers</vt:lpstr>
      <vt:lpstr>Is the Internet a Cloud?</vt:lpstr>
      <vt:lpstr>In the House</vt:lpstr>
      <vt:lpstr>Routers and Routing Tables</vt:lpstr>
      <vt:lpstr>Out of the House</vt:lpstr>
      <vt:lpstr>To the Provider</vt:lpstr>
      <vt:lpstr>From the Local Provider to the Ocean</vt:lpstr>
      <vt:lpstr>Internet Exchange Points</vt:lpstr>
      <vt:lpstr>Domain Name System</vt:lpstr>
      <vt:lpstr>Domain Levels</vt:lpstr>
      <vt:lpstr>Types of TLDs</vt:lpstr>
      <vt:lpstr>Name Registration</vt:lpstr>
      <vt:lpstr>Domain name registration process</vt:lpstr>
      <vt:lpstr>DNS Address Resolution</vt:lpstr>
      <vt:lpstr>Domain name address resolution process</vt:lpstr>
      <vt:lpstr>URL Components</vt:lpstr>
      <vt:lpstr>Query String</vt:lpstr>
      <vt:lpstr>HTTP</vt:lpstr>
      <vt:lpstr>Web Requests</vt:lpstr>
      <vt:lpstr>Browser parsing HTML and making subsequent requests</vt:lpstr>
      <vt:lpstr>Browser Tools for HTTP</vt:lpstr>
      <vt:lpstr>HTTP Request Methods</vt:lpstr>
      <vt:lpstr>GET versus POST requests</vt:lpstr>
      <vt:lpstr>Web Servers</vt:lpstr>
    </vt:vector>
  </TitlesOfParts>
  <Company>Hewlett-Packard Company</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Web Works</dc:title>
  <dc:creator>Ricardo Hoar</dc:creator>
  <cp:lastModifiedBy>Microsoft Office User</cp:lastModifiedBy>
  <cp:revision>53</cp:revision>
  <dcterms:created xsi:type="dcterms:W3CDTF">2014-01-14T22:57:40Z</dcterms:created>
  <dcterms:modified xsi:type="dcterms:W3CDTF">2018-01-16T19:41:32Z</dcterms:modified>
</cp:coreProperties>
</file>